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19"/>
  </p:notesMasterIdLst>
  <p:handoutMasterIdLst>
    <p:handoutMasterId r:id="rId20"/>
  </p:handoutMasterIdLst>
  <p:sldIdLst>
    <p:sldId id="268" r:id="rId2"/>
    <p:sldId id="275" r:id="rId3"/>
    <p:sldId id="270" r:id="rId4"/>
    <p:sldId id="273" r:id="rId5"/>
    <p:sldId id="276" r:id="rId6"/>
    <p:sldId id="274" r:id="rId7"/>
    <p:sldId id="277" r:id="rId8"/>
    <p:sldId id="278" r:id="rId9"/>
    <p:sldId id="279" r:id="rId10"/>
    <p:sldId id="280" r:id="rId11"/>
    <p:sldId id="281" r:id="rId12"/>
    <p:sldId id="282" r:id="rId13"/>
    <p:sldId id="285" r:id="rId14"/>
    <p:sldId id="286" r:id="rId15"/>
    <p:sldId id="287" r:id="rId16"/>
    <p:sldId id="284" r:id="rId17"/>
    <p:sldId id="283" r:id="rId18"/>
  </p:sldIdLst>
  <p:sldSz cx="12192000" cy="6858000"/>
  <p:notesSz cx="6811963" cy="994251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uverture" id="{459E2E5D-FCF9-45B0-825F-3F0E3D5542CE}">
          <p14:sldIdLst>
            <p14:sldId id="268"/>
          </p14:sldIdLst>
        </p14:section>
        <p14:section name="Slides génériques" id="{AF974EF0-0F4D-465A-BF26-A8C9F9292B5D}">
          <p14:sldIdLst>
            <p14:sldId id="275"/>
            <p14:sldId id="270"/>
            <p14:sldId id="273"/>
            <p14:sldId id="276"/>
            <p14:sldId id="274"/>
            <p14:sldId id="277"/>
            <p14:sldId id="278"/>
            <p14:sldId id="279"/>
            <p14:sldId id="280"/>
            <p14:sldId id="281"/>
            <p14:sldId id="282"/>
            <p14:sldId id="285"/>
            <p14:sldId id="286"/>
            <p14:sldId id="287"/>
            <p14:sldId id="284"/>
            <p14:sldId id="28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719">
          <p15:clr>
            <a:srgbClr val="A4A3A4"/>
          </p15:clr>
        </p15:guide>
        <p15:guide id="4" pos="73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E31C79"/>
    <a:srgbClr val="EE72AD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07" autoAdjust="0"/>
    <p:restoredTop sz="59767" autoAdjust="0"/>
  </p:normalViewPr>
  <p:slideViewPr>
    <p:cSldViewPr snapToGrid="0" showGuides="1">
      <p:cViewPr varScale="1">
        <p:scale>
          <a:sx n="69" d="100"/>
          <a:sy n="69" d="100"/>
        </p:scale>
        <p:origin x="2244" y="60"/>
      </p:cViewPr>
      <p:guideLst>
        <p:guide orient="horz" pos="2160"/>
        <p:guide pos="3840"/>
        <p:guide orient="horz" pos="3719"/>
        <p:guide pos="7370"/>
      </p:guideLst>
    </p:cSldViewPr>
  </p:slideViewPr>
  <p:outlineViewPr>
    <p:cViewPr>
      <p:scale>
        <a:sx n="33" d="100"/>
        <a:sy n="33" d="100"/>
      </p:scale>
      <p:origin x="0" y="-184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90" y="9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BCC9FEC9-2CDD-134F-840A-8F57484A29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13CF4C-D8D8-324F-AFA7-772950C2248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B692F-B762-CF4B-A8A8-22AAB26BA03B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31A6AC-A6A7-3248-B6E6-95946088A41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802CA66-22E3-C34E-89C6-B4B2A67C398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41BAA-598B-594C-8490-B89944D016A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936204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8536" y="0"/>
            <a:ext cx="2951851" cy="49885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73A9EE-EAD2-0C48-AEF4-C2D4DC6DFEA0}" type="datetimeFigureOut">
              <a:rPr lang="fr-FR" smtClean="0"/>
              <a:t>03/12/2024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197" y="4784835"/>
            <a:ext cx="5449570" cy="3914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8536" y="9443662"/>
            <a:ext cx="2951851" cy="49885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73AB8B-6D17-C244-B144-C2D3D1B3AB3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593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dirty="0" smtClean="0"/>
              <a:t>Les échanges</a:t>
            </a:r>
            <a:r>
              <a:rPr lang="fr-FR" sz="1200" baseline="0" dirty="0" smtClean="0"/>
              <a:t> sont sécurisés</a:t>
            </a:r>
          </a:p>
          <a:p>
            <a:pPr lvl="0"/>
            <a:r>
              <a:rPr lang="fr-FR" sz="1200" dirty="0" smtClean="0"/>
              <a:t>Jusqu’à la résolution, le demandeur est informé au fur et à mesure de la prise</a:t>
            </a:r>
            <a:r>
              <a:rPr lang="fr-FR" sz="1200" baseline="0" dirty="0" smtClean="0"/>
              <a:t> ne charge par le service </a:t>
            </a:r>
          </a:p>
          <a:p>
            <a:pPr lvl="0"/>
            <a:r>
              <a:rPr lang="fr-FR" sz="1200" dirty="0" smtClean="0"/>
              <a:t>Les réponses sont enregistrées dans l’outil ceci permet un suivi des demandes et réponses</a:t>
            </a:r>
          </a:p>
          <a:p>
            <a:pPr lvl="0"/>
            <a:r>
              <a:rPr lang="fr-FR" sz="1200" dirty="0" smtClean="0"/>
              <a:t>Permet un accès à l’historique des demandes</a:t>
            </a:r>
          </a:p>
          <a:p>
            <a:pPr lvl="0"/>
            <a:endParaRPr lang="fr-FR" sz="1200" dirty="0" smtClean="0"/>
          </a:p>
          <a:p>
            <a:pPr lvl="0"/>
            <a:endParaRPr lang="fr-FR" sz="1200" dirty="0" smtClean="0"/>
          </a:p>
          <a:p>
            <a:pPr lvl="0"/>
            <a:r>
              <a:rPr lang="fr-FR" sz="1200" dirty="0" smtClean="0"/>
              <a:t>L’outil est</a:t>
            </a:r>
            <a:r>
              <a:rPr lang="fr-FR" sz="1200" baseline="0" dirty="0" smtClean="0"/>
              <a:t> simple d’utilisation</a:t>
            </a:r>
            <a:endParaRPr lang="fr-FR" sz="120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8000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la réception de la convention signée, nous avons précédé à la création des gestionnaires identités dans la fiche complétée par votre structure,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Chaque gestionnaire peut ainsi procéder à la création des futurs demandeurs (appelés techniciens)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n’y a pas de limite dans le nombre de «techniciens » pouvant être créées contrairement au nombre de gestionnaires qui est fixé à 5 par structure.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Afin d'éviter les risques d'usurpation de compte, l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comptes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techniciens</a:t>
            </a:r>
            <a:r>
              <a:rPr lang="fr-FR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inactifs plus de 3 mois sont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suspendus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automatiquement </a:t>
            </a:r>
            <a:r>
              <a:rPr lang="fr-FR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et sont désactivés à 6 mois,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Avant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6 mois, le compte peut être réactivé par le gestionnaire ensuite il faudra le recréer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41753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Espace</a:t>
            </a:r>
            <a:r>
              <a:rPr lang="fr-FR" baseline="0" dirty="0" smtClean="0"/>
              <a:t> partenaire est national mais chaque CPAM le développe en fonction de l’existant et de son organisation.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416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Uniquement déposer dans Espace Partenaires des documents :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Nécessaires au traitement du dossier,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Protégés par le système antivirus du partenaire,</a:t>
            </a:r>
          </a:p>
          <a:p>
            <a:pPr lvl="1"/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Lisibles (</a:t>
            </a:r>
            <a:r>
              <a:rPr lang="fr-FR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scannérisation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de qualité, photo de qualité…) permettant leur exploitation par la CPAM.</a:t>
            </a:r>
          </a:p>
          <a:p>
            <a:endParaRPr lang="fr-FR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Dans les zones de texte libre saisir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les éléments permettant de juger de l’urgence de traitement en s’assurant qu’ils soient </a:t>
            </a: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conformes aux dispositions du RGPD (aucune donnée de santé…)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3282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 smtClean="0"/>
              <a:t>En l’absence</a:t>
            </a:r>
            <a:r>
              <a:rPr lang="fr-FR" baseline="0" dirty="0" smtClean="0"/>
              <a:t> de procuration il n’est pas possible d’adresser des documents concernant un assuré à un partenaire même s’il s’agit d’un assistant social.</a:t>
            </a:r>
          </a:p>
          <a:p>
            <a:r>
              <a:rPr lang="fr-FR" baseline="0" dirty="0" smtClean="0"/>
              <a:t>Attention : le document sera posté ans le compte </a:t>
            </a:r>
            <a:r>
              <a:rPr lang="fr-FR" baseline="0" dirty="0" err="1" smtClean="0"/>
              <a:t>Ameli</a:t>
            </a:r>
            <a:r>
              <a:rPr lang="fr-FR" baseline="0" dirty="0" smtClean="0"/>
              <a:t> de l’assuré lorsque ce dernier est ouvert,</a:t>
            </a: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289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techniciens peuvent visualiser toutes les demandes créées par l’ensemble des techniciens de la structure. Cette</a:t>
            </a:r>
            <a:r>
              <a:rPr lang="fr-FR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possibilité n’est pas offerte aux gestionnaires.</a:t>
            </a:r>
            <a:endParaRPr lang="fr-FR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73AB8B-6D17-C244-B144-C2D3D1B3AB3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8114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11193074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AE756DD5-939D-45EF-AB1A-65B9F5F477CD}" type="datetime1">
              <a:rPr lang="fr-FR" smtClean="0"/>
              <a:t>03/12/2024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36518" y="5031320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389120" y="5943568"/>
            <a:ext cx="7276241" cy="386894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1" y="518248"/>
            <a:ext cx="5242390" cy="11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09857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82903"/>
            <a:ext cx="11186809" cy="5406942"/>
          </a:xfrm>
          <a:prstGeom prst="rect">
            <a:avLst/>
          </a:prstGeom>
          <a:solidFill>
            <a:schemeClr val="tx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68705"/>
            <a:ext cx="1080000" cy="552732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5873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76893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737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tx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61984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1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06261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2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835581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re 1">
            <a:extLst>
              <a:ext uri="{FF2B5EF4-FFF2-40B4-BE49-F238E27FC236}">
                <a16:creationId xmlns:a16="http://schemas.microsoft.com/office/drawing/2014/main" id="{6B3716BC-8FD3-496D-ACC7-678BE5DE6E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02595" y="496971"/>
            <a:ext cx="11186809" cy="5406942"/>
          </a:xfrm>
          <a:prstGeom prst="rect">
            <a:avLst/>
          </a:prstGeom>
          <a:solidFill>
            <a:schemeClr val="accent4"/>
          </a:solidFill>
        </p:spPr>
        <p:txBody>
          <a:bodyPr lIns="396000" tIns="180000">
            <a:normAutofit/>
          </a:bodyPr>
          <a:lstStyle>
            <a:lvl1pPr algn="l">
              <a:defRPr sz="2500"/>
            </a:lvl1pPr>
          </a:lstStyle>
          <a:p>
            <a:r>
              <a:rPr lang="fr-FR" dirty="0"/>
              <a:t>SOMMAIRE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198747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3195322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4" name="Espace réservé du texte 2">
            <a:extLst>
              <a:ext uri="{FF2B5EF4-FFF2-40B4-BE49-F238E27FC236}">
                <a16:creationId xmlns:a16="http://schemas.microsoft.com/office/drawing/2014/main" id="{32F40D82-1D3E-C543-A9C8-76923BEA9D35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3198747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5" name="Espace réservé du texte 4">
            <a:extLst>
              <a:ext uri="{FF2B5EF4-FFF2-40B4-BE49-F238E27FC236}">
                <a16:creationId xmlns:a16="http://schemas.microsoft.com/office/drawing/2014/main" id="{86A352DF-AB9E-9B4F-AED0-504809360D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195322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17" name="Espace réservé du texte 2">
            <a:extLst>
              <a:ext uri="{FF2B5EF4-FFF2-40B4-BE49-F238E27FC236}">
                <a16:creationId xmlns:a16="http://schemas.microsoft.com/office/drawing/2014/main" id="{9F35C531-5E0C-2348-94D4-E0DD456C2743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3198747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18" name="Espace réservé du texte 4">
            <a:extLst>
              <a:ext uri="{FF2B5EF4-FFF2-40B4-BE49-F238E27FC236}">
                <a16:creationId xmlns:a16="http://schemas.microsoft.com/office/drawing/2014/main" id="{115F9863-8A3D-CA4E-B187-7654539E5CA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95322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20" name="Espace réservé du texte 2">
            <a:extLst>
              <a:ext uri="{FF2B5EF4-FFF2-40B4-BE49-F238E27FC236}">
                <a16:creationId xmlns:a16="http://schemas.microsoft.com/office/drawing/2014/main" id="{023166E1-6828-4A45-B43D-B0C2EE9820E9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3198747" y="431560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21" name="Espace réservé du texte 4">
            <a:extLst>
              <a:ext uri="{FF2B5EF4-FFF2-40B4-BE49-F238E27FC236}">
                <a16:creationId xmlns:a16="http://schemas.microsoft.com/office/drawing/2014/main" id="{507F5AEF-E57D-BC4A-AC62-A4381DC446A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195322" y="486969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39" name="Espace réservé du texte 2">
            <a:extLst>
              <a:ext uri="{FF2B5EF4-FFF2-40B4-BE49-F238E27FC236}">
                <a16:creationId xmlns:a16="http://schemas.microsoft.com/office/drawing/2014/main" id="{961AF32D-B3C4-B445-80F7-88D960D0C1D1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7554360" y="1254637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0" name="Espace réservé du texte 4">
            <a:extLst>
              <a:ext uri="{FF2B5EF4-FFF2-40B4-BE49-F238E27FC236}">
                <a16:creationId xmlns:a16="http://schemas.microsoft.com/office/drawing/2014/main" id="{E72F3648-22FD-2C45-9AA6-7AC920990BE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550935" y="1808727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2" name="Espace réservé du texte 2">
            <a:extLst>
              <a:ext uri="{FF2B5EF4-FFF2-40B4-BE49-F238E27FC236}">
                <a16:creationId xmlns:a16="http://schemas.microsoft.com/office/drawing/2014/main" id="{35295063-CF4F-3C4D-B623-028D3714E8AF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7554360" y="2272799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3" name="Espace réservé du texte 4">
            <a:extLst>
              <a:ext uri="{FF2B5EF4-FFF2-40B4-BE49-F238E27FC236}">
                <a16:creationId xmlns:a16="http://schemas.microsoft.com/office/drawing/2014/main" id="{DC69E802-F70E-CD47-80B7-94A25976D0D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550935" y="2826889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45" name="Espace réservé du texte 2">
            <a:extLst>
              <a:ext uri="{FF2B5EF4-FFF2-40B4-BE49-F238E27FC236}">
                <a16:creationId xmlns:a16="http://schemas.microsoft.com/office/drawing/2014/main" id="{63405BB2-EA8B-DF4F-B40D-37B864F7C344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7554360" y="3290961"/>
            <a:ext cx="1080000" cy="552732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6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46" name="Espace réservé du texte 4">
            <a:extLst>
              <a:ext uri="{FF2B5EF4-FFF2-40B4-BE49-F238E27FC236}">
                <a16:creationId xmlns:a16="http://schemas.microsoft.com/office/drawing/2014/main" id="{C96A372E-23AB-1645-B4A8-AAF1D6AE633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550935" y="3845051"/>
            <a:ext cx="3600000" cy="360000"/>
          </a:xfrm>
          <a:prstGeom prst="rect">
            <a:avLst/>
          </a:prstGeom>
        </p:spPr>
        <p:txBody>
          <a:bodyPr anchor="t"/>
          <a:lstStyle>
            <a:lvl1pPr marL="0" indent="0">
              <a:spcAft>
                <a:spcPts val="0"/>
              </a:spcAft>
              <a:buNone/>
              <a:defRPr sz="16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</a:t>
            </a:r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04447C2-B2BB-094A-A2D2-3EFA71DA32C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1" name="Espace réservé du texte 6">
            <a:extLst>
              <a:ext uri="{FF2B5EF4-FFF2-40B4-BE49-F238E27FC236}">
                <a16:creationId xmlns:a16="http://schemas.microsoft.com/office/drawing/2014/main" id="{A1BD8D2E-882B-4115-BB0A-4A38D47DF6BA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50567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5" name="Espace réservé du texte 6">
            <a:extLst>
              <a:ext uri="{FF2B5EF4-FFF2-40B4-BE49-F238E27FC236}">
                <a16:creationId xmlns:a16="http://schemas.microsoft.com/office/drawing/2014/main" id="{084485DE-C49B-4B00-B58D-6170FBE477F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150567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6" name="Espace réservé du texte 6">
            <a:extLst>
              <a:ext uri="{FF2B5EF4-FFF2-40B4-BE49-F238E27FC236}">
                <a16:creationId xmlns:a16="http://schemas.microsoft.com/office/drawing/2014/main" id="{8FAC638C-D037-47B5-A2D3-B689A0E7531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150567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7" name="Espace réservé du texte 6">
            <a:extLst>
              <a:ext uri="{FF2B5EF4-FFF2-40B4-BE49-F238E27FC236}">
                <a16:creationId xmlns:a16="http://schemas.microsoft.com/office/drawing/2014/main" id="{BCBB00D8-F4CA-4503-AFB4-6935E50F1A3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150567" y="4581754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2" name="Espace réservé du texte 6">
            <a:extLst>
              <a:ext uri="{FF2B5EF4-FFF2-40B4-BE49-F238E27FC236}">
                <a16:creationId xmlns:a16="http://schemas.microsoft.com/office/drawing/2014/main" id="{466F3304-30B1-4357-B802-6A687D0B9E64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512502" y="1521862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3" name="Espace réservé du texte 6">
            <a:extLst>
              <a:ext uri="{FF2B5EF4-FFF2-40B4-BE49-F238E27FC236}">
                <a16:creationId xmlns:a16="http://schemas.microsoft.com/office/drawing/2014/main" id="{6A33E5C5-DEB2-4E8A-8A19-D6622B086DA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2502" y="2538946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4" name="Espace réservé du texte 6">
            <a:extLst>
              <a:ext uri="{FF2B5EF4-FFF2-40B4-BE49-F238E27FC236}">
                <a16:creationId xmlns:a16="http://schemas.microsoft.com/office/drawing/2014/main" id="{F21ADA1C-A3AB-4AC8-A63A-C3E2AE47095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512502" y="3557108"/>
            <a:ext cx="21600" cy="63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3665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54080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257501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1860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565706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BF3A9F-5739-4B40-A377-C403E92DB70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38560" y="1700171"/>
            <a:ext cx="2880000" cy="129987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8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NN.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DU CHAPITRE sur plusieurs lignes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347961" y="2283861"/>
            <a:ext cx="28800" cy="242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39778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A10FB988-29E4-410A-B258-F07666003111}" type="datetime1">
              <a:rPr lang="fr-FR" smtClean="0"/>
              <a:t>03/12/2024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989120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51828" y="5987313"/>
            <a:ext cx="6748047" cy="329080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1" y="518248"/>
            <a:ext cx="5242390" cy="11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6995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20000"/>
              </a:lnSpc>
              <a:buNone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  <a:endParaRPr lang="fr-FR" dirty="0"/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49737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06047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730113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2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26316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Ouverture de sous-par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accent4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4">
            <a:extLst>
              <a:ext uri="{FF2B5EF4-FFF2-40B4-BE49-F238E27FC236}">
                <a16:creationId xmlns:a16="http://schemas.microsoft.com/office/drawing/2014/main" id="{AE34A377-C4E7-474E-AF9C-C0C1512C4B48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1538558" y="3000049"/>
            <a:ext cx="7560000" cy="1692000"/>
          </a:xfrm>
          <a:prstGeom prst="rect">
            <a:avLst/>
          </a:prstGeom>
        </p:spPr>
        <p:txBody>
          <a:bodyPr anchor="t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3800" b="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TITRE </a:t>
            </a:r>
            <a:r>
              <a:rPr lang="fr-FR" dirty="0" smtClean="0"/>
              <a:t>DE LA SOUS-PARTIE SUR PLUSIEURS LIGNES</a:t>
            </a:r>
          </a:p>
          <a:p>
            <a:pPr lvl="0"/>
            <a:endParaRPr lang="fr-FR" dirty="0"/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73D67ACB-3E0F-4ED7-8607-B138A3FD73A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 flipH="1">
            <a:off x="1376760" y="2968283"/>
            <a:ext cx="45719" cy="17383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10384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BCF3B943-80A1-4E09-AFBA-4C7EDC0AD2B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9952451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B4DC679-F54F-4846-9912-E80DB1F86B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39283038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8C1329A-664A-4E28-B644-3636A328F32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23845249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D3E7924-C220-48DB-B1CD-419E698875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</p:spTree>
    <p:extLst>
      <p:ext uri="{BB962C8B-B14F-4D97-AF65-F5344CB8AC3E}">
        <p14:creationId xmlns:p14="http://schemas.microsoft.com/office/powerpoint/2010/main" val="1387982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934E310A-4CEE-7246-82CD-435F6B104E3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D70E81EC-A4CC-46F3-8A94-BB7AD42F7D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5207AD3-6204-4D1E-AD96-6CDC41E3A4E5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73094" y="2087563"/>
            <a:ext cx="10422019" cy="3767137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111339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1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ACC448FD-D460-4AA0-8E23-8BCC561ADFA7}" type="datetime1">
              <a:rPr lang="fr-FR" smtClean="0"/>
              <a:t>03/12/2024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867422" y="5971703"/>
            <a:ext cx="6797939" cy="316555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1" y="518248"/>
            <a:ext cx="5242390" cy="11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899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4C7CDFE-DF95-4CA3-98A5-7BD20AEBF1A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45322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30FA6ADF-24F5-4136-844C-F6784D4250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754329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6ADE6774-34F3-49AC-A02F-D0366059DC4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247403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D662AE38-9407-4D2E-9CC9-7BB7DE45925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8661" y="2087563"/>
            <a:ext cx="5220000" cy="3816350"/>
          </a:xfrm>
        </p:spPr>
        <p:txBody>
          <a:bodyPr/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687679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exte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096660" y="1609595"/>
            <a:ext cx="5595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6" name="Espace réservé du texte 4">
            <a:extLst>
              <a:ext uri="{FF2B5EF4-FFF2-40B4-BE49-F238E27FC236}">
                <a16:creationId xmlns:a16="http://schemas.microsoft.com/office/drawing/2014/main" id="{4C16A07E-A0DC-4D23-A540-5B576EF46D1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61" y="2087563"/>
            <a:ext cx="5220000" cy="3816350"/>
          </a:xfrm>
        </p:spPr>
        <p:txBody>
          <a:bodyPr/>
          <a:lstStyle>
            <a:lvl4pPr>
              <a:defRPr/>
            </a:lvl4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4003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9584039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25369632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16696992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29431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70360999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D111AFF-88E4-7141-894B-53BBBE1918BE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98660" y="1609595"/>
            <a:ext cx="11193938" cy="41922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3327722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1 CNAM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899487" y="6372000"/>
            <a:ext cx="1800000" cy="288000"/>
          </a:xfrm>
        </p:spPr>
        <p:txBody>
          <a:bodyPr/>
          <a:lstStyle/>
          <a:p>
            <a:fld id="{E42EF69B-ACD9-4E02-AF4E-F68872791B7D}" type="datetime1">
              <a:rPr lang="fr-FR" smtClean="0"/>
              <a:t>03/12/2024</a:t>
            </a:fld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1" y="518248"/>
            <a:ext cx="5242390" cy="11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46605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10" name="Espace réservé du texte 8">
            <a:extLst>
              <a:ext uri="{FF2B5EF4-FFF2-40B4-BE49-F238E27FC236}">
                <a16:creationId xmlns:a16="http://schemas.microsoft.com/office/drawing/2014/main" id="{761F1608-1EEB-E647-B6C1-A92DFDEACC8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8">
            <a:extLst>
              <a:ext uri="{FF2B5EF4-FFF2-40B4-BE49-F238E27FC236}">
                <a16:creationId xmlns:a16="http://schemas.microsoft.com/office/drawing/2014/main" id="{12396C78-3A19-AA4A-BA82-771000D34AB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3" name="Espace réservé du texte 8">
            <a:extLst>
              <a:ext uri="{FF2B5EF4-FFF2-40B4-BE49-F238E27FC236}">
                <a16:creationId xmlns:a16="http://schemas.microsoft.com/office/drawing/2014/main" id="{EC2BF74E-545A-A440-902F-FA50E56110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 dirty="0"/>
              <a:t>Cliquez pour insérer un élément</a:t>
            </a:r>
          </a:p>
        </p:txBody>
      </p:sp>
    </p:spTree>
    <p:extLst>
      <p:ext uri="{BB962C8B-B14F-4D97-AF65-F5344CB8AC3E}">
        <p14:creationId xmlns:p14="http://schemas.microsoft.com/office/powerpoint/2010/main" val="42290876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tx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F2F5452A-EA35-364C-871A-EF7CC620C4B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826E2E5D-419D-F744-910A-52FB82C616E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822EADD7-9147-EC4B-B04B-311375EF40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5667015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1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1928D4E-4DC9-7743-8E29-22CA76F8BA7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5C896D7-F7BF-3B45-9D73-EEF39DDECB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971C6247-F563-9D41-B02F-4C097708A15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3791813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2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2F079DAE-8087-FE48-B24F-3114264C0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F615992A-2E96-9841-A17D-A1581687B4A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2B4AA268-8909-0A46-B5FD-C7B5494FB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220748045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3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84CFFACC-99FF-5840-ABC3-B3AEF7EC56F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86A2F40-717A-4467-A28B-580C930339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solidFill>
            <a:schemeClr val="accent4"/>
          </a:solidFill>
        </p:spPr>
        <p:txBody>
          <a:bodyPr/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823BC6F5-8015-C948-A0DF-067DBD51FF6B}"/>
              </a:ext>
            </a:extLst>
          </p:cNvPr>
          <p:cNvSpPr>
            <a:spLocks noGrp="1"/>
          </p:cNvSpPr>
          <p:nvPr>
            <p:ph sz="quarter" idx="21"/>
          </p:nvPr>
        </p:nvSpPr>
        <p:spPr>
          <a:xfrm>
            <a:off x="49847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4" name="Espace réservé du contenu 4">
            <a:extLst>
              <a:ext uri="{FF2B5EF4-FFF2-40B4-BE49-F238E27FC236}">
                <a16:creationId xmlns:a16="http://schemas.microsoft.com/office/drawing/2014/main" id="{A4EA6C08-DD50-7E46-B36D-C6F5E1D6A9D7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33285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724E9820-D288-7446-90D8-96CAB19684DA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8167235" y="1824038"/>
            <a:ext cx="3527425" cy="284956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16" name="Espace réservé du texte 8">
            <a:extLst>
              <a:ext uri="{FF2B5EF4-FFF2-40B4-BE49-F238E27FC236}">
                <a16:creationId xmlns:a16="http://schemas.microsoft.com/office/drawing/2014/main" id="{36C85B24-1F14-2A46-91FC-0B7FC6738D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8660" y="4888434"/>
            <a:ext cx="3527240" cy="915468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7" name="Espace réservé du texte 8">
            <a:extLst>
              <a:ext uri="{FF2B5EF4-FFF2-40B4-BE49-F238E27FC236}">
                <a16:creationId xmlns:a16="http://schemas.microsoft.com/office/drawing/2014/main" id="{54E46A9B-34F6-7B44-BE45-AAEC5E45425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33040" y="4888432"/>
            <a:ext cx="3527240" cy="915469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8" name="Espace réservé du texte 8">
            <a:extLst>
              <a:ext uri="{FF2B5EF4-FFF2-40B4-BE49-F238E27FC236}">
                <a16:creationId xmlns:a16="http://schemas.microsoft.com/office/drawing/2014/main" id="{F853C672-16A4-9247-B4D1-3250EC97071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167420" y="4888431"/>
            <a:ext cx="3527240" cy="91547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>
                <a:solidFill>
                  <a:schemeClr val="tx2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22931958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>
            <a:extLst>
              <a:ext uri="{FF2B5EF4-FFF2-40B4-BE49-F238E27FC236}">
                <a16:creationId xmlns:a16="http://schemas.microsoft.com/office/drawing/2014/main" id="{F5338D63-7F58-4C41-967C-A9B0AAD4A3E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04000" y="496800"/>
            <a:ext cx="11185200" cy="5407113"/>
          </a:xfrm>
          <a:prstGeom prst="rect">
            <a:avLst/>
          </a:prstGeom>
          <a:solidFill>
            <a:schemeClr val="tx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50" name="Espace réservé du numéro de diapositive 49">
            <a:extLst>
              <a:ext uri="{FF2B5EF4-FFF2-40B4-BE49-F238E27FC236}">
                <a16:creationId xmlns:a16="http://schemas.microsoft.com/office/drawing/2014/main" id="{28BD423F-B223-3849-B9E3-A73BC014845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C0D333F6-48EC-8A4C-A930-531E2DE5E3C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27301" y="1437861"/>
            <a:ext cx="50599" cy="13434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0" tIns="0" rIns="0" bIns="0"/>
          <a:lstStyle>
            <a:lvl1pPr marL="0" indent="0">
              <a:buNone/>
              <a:defRPr sz="500"/>
            </a:lvl1pPr>
          </a:lstStyle>
          <a:p>
            <a:pPr lvl="0"/>
            <a:r>
              <a:rPr lang="fr-FR" dirty="0"/>
              <a:t> </a:t>
            </a:r>
          </a:p>
        </p:txBody>
      </p:sp>
      <p:sp>
        <p:nvSpPr>
          <p:cNvPr id="9" name="Espace réservé du texte 2">
            <a:extLst>
              <a:ext uri="{FF2B5EF4-FFF2-40B4-BE49-F238E27FC236}">
                <a16:creationId xmlns:a16="http://schemas.microsoft.com/office/drawing/2014/main" id="{9F24CBFD-D250-A846-8089-C12AD963658D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116013" y="1438275"/>
            <a:ext cx="7156450" cy="1343025"/>
          </a:xfrm>
          <a:prstGeom prst="rect">
            <a:avLst/>
          </a:prstGeom>
        </p:spPr>
        <p:txBody>
          <a:bodyPr/>
          <a:lstStyle>
            <a:lvl1pPr>
              <a:defRPr sz="3600" b="1" i="0" cap="all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0" name="Espace réservé du texte 5">
            <a:extLst>
              <a:ext uri="{FF2B5EF4-FFF2-40B4-BE49-F238E27FC236}">
                <a16:creationId xmlns:a16="http://schemas.microsoft.com/office/drawing/2014/main" id="{0053A370-BCB9-F741-B757-FB3ED04A0B7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116013" y="3747290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1" name="Espace réservé du texte 5">
            <a:extLst>
              <a:ext uri="{FF2B5EF4-FFF2-40B4-BE49-F238E27FC236}">
                <a16:creationId xmlns:a16="http://schemas.microsoft.com/office/drawing/2014/main" id="{DDEF4A67-CF56-D046-AA7C-7AF35FFB01E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92341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  <p:sp>
        <p:nvSpPr>
          <p:cNvPr id="12" name="Espace réservé du texte 5">
            <a:extLst>
              <a:ext uri="{FF2B5EF4-FFF2-40B4-BE49-F238E27FC236}">
                <a16:creationId xmlns:a16="http://schemas.microsoft.com/office/drawing/2014/main" id="{E702EB90-1B53-5B40-B4D8-18EFA767867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668669" y="3746502"/>
            <a:ext cx="2998787" cy="1638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Aft>
                <a:spcPts val="500"/>
              </a:spcAft>
              <a:defRPr sz="1400" b="1" i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410795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2 CNAM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E5A52F1E-FDB5-4244-8151-D682E7CB19E8}" type="datetime1">
              <a:rPr lang="fr-FR" smtClean="0"/>
              <a:t>03/12/2024</a:t>
            </a:fld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751561" y="6001381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2" name="Imag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1" y="518248"/>
            <a:ext cx="5242390" cy="11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165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N°3 CNAM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tx2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2460D381-859D-4C4D-8D81-3017C03341D0}" type="datetime1">
              <a:rPr lang="fr-FR" smtClean="0"/>
              <a:t>03/12/2024</a:t>
            </a:fld>
            <a:endParaRPr lang="fr-FR" dirty="0"/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9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6013907"/>
            <a:ext cx="5688904" cy="324263"/>
          </a:xfrm>
          <a:prstGeom prst="rect">
            <a:avLst/>
          </a:prstGeom>
        </p:spPr>
        <p:txBody>
          <a:bodyPr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6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801" y="518248"/>
            <a:ext cx="5242390" cy="1107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839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1 CN Couverture avec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507201" y="2188868"/>
            <a:ext cx="11178000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22" name="Titre 1">
            <a:extLst>
              <a:ext uri="{FF2B5EF4-FFF2-40B4-BE49-F238E27FC236}">
                <a16:creationId xmlns:a16="http://schemas.microsoft.com/office/drawing/2014/main" id="{08C5C4EE-51F7-9940-9606-76F8D4D73B8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1" y="2188868"/>
            <a:ext cx="6840000" cy="4157999"/>
          </a:xfrm>
          <a:prstGeom prst="rect">
            <a:avLst/>
          </a:prstGeom>
          <a:noFill/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3F3D622-9637-41B2-A77E-476826BB4A98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FF0EEAB0-EBEC-4496-AE72-5AA170E82DB4}" type="datetime1">
              <a:rPr lang="fr-FR" smtClean="0"/>
              <a:t>03/12/2024</a:t>
            </a:fld>
            <a:endParaRPr lang="fr-FR" dirty="0"/>
          </a:p>
        </p:txBody>
      </p:sp>
      <p:sp>
        <p:nvSpPr>
          <p:cNvPr id="6" name="Espace réservé pour une image  2">
            <a:extLst>
              <a:ext uri="{FF2B5EF4-FFF2-40B4-BE49-F238E27FC236}">
                <a16:creationId xmlns:a16="http://schemas.microsoft.com/office/drawing/2014/main" id="{A1EADFE3-19F3-A24F-BA85-F0DD746D121A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</a:t>
            </a:r>
            <a:r>
              <a:rPr lang="fr-FR" dirty="0" smtClean="0"/>
              <a:t>Organisme</a:t>
            </a:r>
            <a:endParaRPr lang="fr-FR" dirty="0"/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962389" y="5999839"/>
            <a:ext cx="5688904" cy="324263"/>
          </a:xfrm>
          <a:prstGeom prst="rect">
            <a:avLst/>
          </a:prstGeom>
        </p:spPr>
        <p:txBody>
          <a:bodyPr>
            <a:noAutofit/>
          </a:bodyPr>
          <a:lstStyle>
            <a:lvl1pPr algn="r">
              <a:lnSpc>
                <a:spcPct val="100000"/>
              </a:lnSpc>
              <a:spcAft>
                <a:spcPts val="0"/>
              </a:spcAft>
              <a:defRPr sz="1800" b="0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du texte</a:t>
            </a:r>
          </a:p>
        </p:txBody>
      </p:sp>
    </p:spTree>
    <p:extLst>
      <p:ext uri="{BB962C8B-B14F-4D97-AF65-F5344CB8AC3E}">
        <p14:creationId xmlns:p14="http://schemas.microsoft.com/office/powerpoint/2010/main" val="3620469969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2 CN Couverture fond couleur +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">
            <a:extLst>
              <a:ext uri="{FF2B5EF4-FFF2-40B4-BE49-F238E27FC236}">
                <a16:creationId xmlns:a16="http://schemas.microsoft.com/office/drawing/2014/main" id="{4A942647-1398-2A41-AAA1-AA7C84CCEB7A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6437375" y="2188868"/>
            <a:ext cx="5247825" cy="41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5930575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B17E3FC-C8AD-432C-B477-A8A2BEAFFBF7}"/>
              </a:ext>
            </a:extLst>
          </p:cNvPr>
          <p:cNvSpPr>
            <a:spLocks noGrp="1"/>
          </p:cNvSpPr>
          <p:nvPr>
            <p:ph type="dt" sz="half" idx="19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066EB0AD-E2B0-4E43-9888-047F50645873}" type="datetime1">
              <a:rPr lang="fr-FR" smtClean="0"/>
              <a:t>03/12/2024</a:t>
            </a:fld>
            <a:endParaRPr lang="fr-FR" dirty="0"/>
          </a:p>
        </p:txBody>
      </p:sp>
      <p:sp>
        <p:nvSpPr>
          <p:cNvPr id="7" name="Espace réservé pour une image  2">
            <a:extLst>
              <a:ext uri="{FF2B5EF4-FFF2-40B4-BE49-F238E27FC236}">
                <a16:creationId xmlns:a16="http://schemas.microsoft.com/office/drawing/2014/main" id="{45636969-196D-9944-A942-B6A2D9480C96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</a:t>
            </a:r>
            <a:r>
              <a:rPr lang="fr-FR" dirty="0" smtClean="0"/>
              <a:t>Organisme</a:t>
            </a:r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9" y="4834372"/>
            <a:ext cx="5724394" cy="752475"/>
          </a:xfrm>
          <a:prstGeom prst="rect">
            <a:avLst/>
          </a:prstGeom>
        </p:spPr>
        <p:txBody>
          <a:bodyPr>
            <a:no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8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5275385" y="6001381"/>
            <a:ext cx="6424490" cy="32908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2238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°3 CN Couverture fond cou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1">
            <a:extLst>
              <a:ext uri="{FF2B5EF4-FFF2-40B4-BE49-F238E27FC236}">
                <a16:creationId xmlns:a16="http://schemas.microsoft.com/office/drawing/2014/main" id="{61993A03-7512-D045-9F2A-F91E04EFA96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06800" y="2188868"/>
            <a:ext cx="11178400" cy="4157999"/>
          </a:xfrm>
          <a:prstGeom prst="rect">
            <a:avLst/>
          </a:prstGeom>
          <a:solidFill>
            <a:schemeClr val="accent4"/>
          </a:solidFill>
        </p:spPr>
        <p:txBody>
          <a:bodyPr lIns="251999" tIns="270000" rIns="90000" bIns="46800" anchor="t">
            <a:normAutofit/>
          </a:bodyPr>
          <a:lstStyle>
            <a:lvl1pPr algn="l">
              <a:lnSpc>
                <a:spcPct val="120000"/>
              </a:lnSpc>
              <a:spcAft>
                <a:spcPts val="0"/>
              </a:spcAft>
              <a:defRPr sz="4100"/>
            </a:lvl1pPr>
          </a:lstStyle>
          <a:p>
            <a:r>
              <a:rPr lang="fr-FR" dirty="0" smtClean="0"/>
              <a:t>CLIQUEZ POUR AJOUTER UN TITRE</a:t>
            </a:r>
            <a:endParaRPr lang="fr-FR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2507B6F-FE6B-4F61-B061-42BC8C5E7C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00000" y="6372000"/>
            <a:ext cx="1800000" cy="288000"/>
          </a:xfrm>
        </p:spPr>
        <p:txBody>
          <a:bodyPr/>
          <a:lstStyle/>
          <a:p>
            <a:fld id="{B6262102-FECD-495E-AD93-7E4821682FFE}" type="datetime1">
              <a:rPr lang="fr-FR" smtClean="0"/>
              <a:t>03/12/2024</a:t>
            </a:fld>
            <a:endParaRPr lang="fr-FR" dirty="0"/>
          </a:p>
        </p:txBody>
      </p:sp>
      <p:sp>
        <p:nvSpPr>
          <p:cNvPr id="5" name="Espace réservé pour une image  2">
            <a:extLst>
              <a:ext uri="{FF2B5EF4-FFF2-40B4-BE49-F238E27FC236}">
                <a16:creationId xmlns:a16="http://schemas.microsoft.com/office/drawing/2014/main" id="{859698BC-337F-3746-A8D1-B5CB5222645C}"/>
              </a:ext>
            </a:extLst>
          </p:cNvPr>
          <p:cNvSpPr>
            <a:spLocks noGrp="1"/>
          </p:cNvSpPr>
          <p:nvPr>
            <p:ph type="pic" idx="20" hasCustomPrompt="1"/>
          </p:nvPr>
        </p:nvSpPr>
        <p:spPr>
          <a:xfrm>
            <a:off x="506801" y="336883"/>
            <a:ext cx="7385915" cy="1684421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400" b="0">
                <a:solidFill>
                  <a:schemeClr val="accent4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Logo </a:t>
            </a:r>
            <a:r>
              <a:rPr lang="fr-FR" dirty="0" smtClean="0"/>
              <a:t>Organisme</a:t>
            </a:r>
            <a:endParaRPr lang="fr-FR" dirty="0"/>
          </a:p>
        </p:txBody>
      </p:sp>
      <p:sp>
        <p:nvSpPr>
          <p:cNvPr id="6" name="Espace réservé du texte 13"/>
          <p:cNvSpPr>
            <a:spLocks noGrp="1"/>
          </p:cNvSpPr>
          <p:nvPr>
            <p:ph type="body" sz="quarter" idx="12" hasCustomPrompt="1"/>
          </p:nvPr>
        </p:nvSpPr>
        <p:spPr>
          <a:xfrm>
            <a:off x="701458" y="4834372"/>
            <a:ext cx="10935221" cy="7524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spcAft>
                <a:spcPts val="0"/>
              </a:spcAft>
              <a:defRPr sz="220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dirty="0"/>
              <a:t>CLIQUEZ POUR AJOUTER UN SOUS-TITRE</a:t>
            </a:r>
          </a:p>
        </p:txBody>
      </p:sp>
      <p:sp>
        <p:nvSpPr>
          <p:cNvPr id="7" name="Espace réservé du texte 13"/>
          <p:cNvSpPr>
            <a:spLocks noGrp="1"/>
          </p:cNvSpPr>
          <p:nvPr>
            <p:ph type="body" sz="quarter" idx="13" hasCustomPrompt="1"/>
          </p:nvPr>
        </p:nvSpPr>
        <p:spPr>
          <a:xfrm>
            <a:off x="4979963" y="5946118"/>
            <a:ext cx="6685398" cy="356210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 sz="1800" b="0" i="0">
                <a:solidFill>
                  <a:schemeClr val="bg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Tx/>
              <a:buFont typeface="Symbol" panose="05050102010706020507" pitchFamily="18" charset="2"/>
              <a:buNone/>
              <a:tabLst/>
              <a:defRPr/>
            </a:pPr>
            <a:r>
              <a:rPr lang="fr-FR" dirty="0"/>
              <a:t>Cliquez pour ajouter du </a:t>
            </a:r>
            <a:r>
              <a:rPr lang="fr-FR" dirty="0" smtClean="0"/>
              <a:t>texte (nom de l’entité émettrice)</a:t>
            </a:r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847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DD59078-F0EA-4B2B-B92A-CB1D0AA4F8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3095" y="6229647"/>
            <a:ext cx="1800000" cy="288000"/>
          </a:xfrm>
          <a:prstGeom prst="rect">
            <a:avLst/>
          </a:prstGeom>
        </p:spPr>
        <p:txBody>
          <a:bodyPr vert="horz" lIns="91440" tIns="45720" rIns="0" bIns="45720" rtlCol="0" anchor="ctr">
            <a:noAutofit/>
          </a:bodyPr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D6E42D9-74E2-4407-85A2-A47D92A225B4}" type="datetime1">
              <a:rPr lang="fr-FR" smtClean="0"/>
              <a:t>03/12/2024</a:t>
            </a:fld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A1B493F-9EAA-4161-9132-F480E263F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95469" y="6229647"/>
            <a:ext cx="720000" cy="28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975A587B-5814-4D9B-9598-FE9CB954CB01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2" name="Espace réservé du titre 11">
            <a:extLst>
              <a:ext uri="{FF2B5EF4-FFF2-40B4-BE49-F238E27FC236}">
                <a16:creationId xmlns:a16="http://schemas.microsoft.com/office/drawing/2014/main" id="{55144D2C-A2A5-B94C-B384-9177ADFC1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8660" y="494778"/>
            <a:ext cx="11196000" cy="1114817"/>
          </a:xfrm>
          <a:prstGeom prst="rect">
            <a:avLst/>
          </a:prstGeom>
          <a:solidFill>
            <a:schemeClr val="tx1"/>
          </a:solidFill>
          <a:ln w="3175">
            <a:noFill/>
          </a:ln>
        </p:spPr>
        <p:txBody>
          <a:bodyPr vert="horz" lIns="864000" tIns="72000" rIns="72000" bIns="72000" rtlCol="0" anchor="ctr">
            <a:normAutofit/>
          </a:bodyPr>
          <a:lstStyle/>
          <a:p>
            <a:r>
              <a:rPr lang="fr-FR" dirty="0"/>
              <a:t>Cliquez pour ajouter un titre</a:t>
            </a:r>
          </a:p>
        </p:txBody>
      </p:sp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9D6D73F9-492D-4585-A4AD-255F5B73B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73095" y="2087731"/>
            <a:ext cx="10421565" cy="378000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  <a:endParaRPr lang="fr-FR" dirty="0"/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</a:p>
          <a:p>
            <a:pPr lvl="3"/>
            <a:endParaRPr lang="fr-FR" dirty="0" smtClean="0"/>
          </a:p>
          <a:p>
            <a:pPr lvl="4"/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3732" y="6096473"/>
            <a:ext cx="2360928" cy="498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5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14" r:id="rId25"/>
    <p:sldLayoutId id="2147483715" r:id="rId26"/>
    <p:sldLayoutId id="2147483716" r:id="rId27"/>
    <p:sldLayoutId id="2147483717" r:id="rId28"/>
    <p:sldLayoutId id="2147483718" r:id="rId29"/>
    <p:sldLayoutId id="2147483719" r:id="rId30"/>
    <p:sldLayoutId id="2147483720" r:id="rId31"/>
    <p:sldLayoutId id="2147483721" r:id="rId32"/>
    <p:sldLayoutId id="2147483722" r:id="rId33"/>
    <p:sldLayoutId id="2147483723" r:id="rId34"/>
    <p:sldLayoutId id="2147483724" r:id="rId35"/>
    <p:sldLayoutId id="2147483725" r:id="rId36"/>
    <p:sldLayoutId id="2147483726" r:id="rId37"/>
    <p:sldLayoutId id="2147483727" r:id="rId38"/>
    <p:sldLayoutId id="2147483728" r:id="rId39"/>
    <p:sldLayoutId id="2147483729" r:id="rId40"/>
    <p:sldLayoutId id="2147483730" r:id="rId41"/>
    <p:sldLayoutId id="2147483731" r:id="rId42"/>
    <p:sldLayoutId id="2147483732" r:id="rId43"/>
    <p:sldLayoutId id="2147483733" r:id="rId44"/>
    <p:sldLayoutId id="2147483734" r:id="rId4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2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Font typeface="Symbol" panose="05050102010706020507" pitchFamily="18" charset="2"/>
        <a:buNone/>
        <a:defRPr sz="2000" b="0" kern="1200">
          <a:solidFill>
            <a:schemeClr val="tx2"/>
          </a:solidFill>
          <a:latin typeface="+mn-lt"/>
          <a:ea typeface="+mn-ea"/>
          <a:cs typeface="+mn-cs"/>
        </a:defRPr>
      </a:lvl1pPr>
      <a:lvl2pPr marL="174625" indent="-174625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Clr>
          <a:schemeClr val="tx2"/>
        </a:buClr>
        <a:buSzPct val="120000"/>
        <a:buFont typeface="Arial" panose="020B0604020202020204" pitchFamily="34" charset="0"/>
        <a:buChar char="•"/>
        <a:defRPr sz="1600" b="1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358775" indent="-184150" algn="l" defTabSz="914400" rtl="0" eaLnBrk="1" latinLnBrk="0" hangingPunct="1">
        <a:lnSpc>
          <a:spcPct val="110000"/>
        </a:lnSpc>
        <a:spcBef>
          <a:spcPts val="300"/>
        </a:spcBef>
        <a:spcAft>
          <a:spcPts val="0"/>
        </a:spcAft>
        <a:buClr>
          <a:schemeClr val="tx2"/>
        </a:buClr>
        <a:buFont typeface="Arial" panose="020B0604020202020204" pitchFamily="34" charset="0"/>
        <a:buChar char="-"/>
        <a:defRPr sz="16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530225" indent="-171450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>
          <a:schemeClr val="tx2"/>
        </a:buClr>
        <a:buSzPct val="100000"/>
        <a:buFont typeface="Arial" panose="020B0604020202020204" pitchFamily="34" charset="0"/>
        <a:buChar char="•"/>
        <a:defRPr sz="12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538163" indent="-80963" algn="l" defTabSz="9144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5.xml"/><Relationship Id="rId5" Type="http://schemas.openxmlformats.org/officeDocument/2006/relationships/hyperlink" Target="https://solidaires-et-partenaires.cpamcentre.fr/" TargetMode="Externa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partenariat.cpam-blois@assurance-maladie.fr" TargetMode="Externa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fr-FR" dirty="0" smtClean="0"/>
              <a:t/>
            </a:r>
            <a:br>
              <a:rPr lang="fr-FR" dirty="0" smtClean="0"/>
            </a:br>
            <a:r>
              <a:rPr lang="fr-FR" dirty="0" smtClean="0"/>
              <a:t>PRÉSENTATION</a:t>
            </a:r>
            <a:br>
              <a:rPr lang="fr-FR" dirty="0" smtClean="0"/>
            </a:br>
            <a:r>
              <a:rPr lang="fr-FR" dirty="0" smtClean="0"/>
              <a:t>de l’Extranet</a:t>
            </a:r>
            <a:br>
              <a:rPr lang="fr-FR" dirty="0" smtClean="0"/>
            </a:br>
            <a:r>
              <a:rPr lang="fr-FR" dirty="0" smtClean="0">
                <a:solidFill>
                  <a:srgbClr val="E31C79"/>
                </a:solidFill>
              </a:rPr>
              <a:t>espace partenaires</a:t>
            </a:r>
            <a:br>
              <a:rPr lang="fr-FR" dirty="0" smtClean="0">
                <a:solidFill>
                  <a:srgbClr val="E31C79"/>
                </a:solidFill>
              </a:rPr>
            </a:br>
            <a:r>
              <a:rPr lang="fr-FR" dirty="0" smtClean="0">
                <a:solidFill>
                  <a:srgbClr val="E31C79"/>
                </a:solidFill>
              </a:rPr>
              <a:t>				</a:t>
            </a:r>
            <a:endParaRPr lang="fr-FR" dirty="0">
              <a:solidFill>
                <a:srgbClr val="E31C79"/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133215" y="5494713"/>
            <a:ext cx="342234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10/12/2024</a:t>
            </a:r>
          </a:p>
          <a:p>
            <a:r>
              <a:rPr lang="fr-FR" sz="1400" dirty="0" smtClean="0">
                <a:solidFill>
                  <a:schemeClr val="bg1"/>
                </a:solidFill>
              </a:rPr>
              <a:t>Valérie Duhamel</a:t>
            </a:r>
          </a:p>
          <a:p>
            <a:r>
              <a:rPr lang="fr-FR" sz="1400" dirty="0" err="1" smtClean="0">
                <a:solidFill>
                  <a:schemeClr val="bg1"/>
                </a:solidFill>
              </a:rPr>
              <a:t>Lyna</a:t>
            </a:r>
            <a:r>
              <a:rPr lang="fr-FR" sz="1400" dirty="0" smtClean="0">
                <a:solidFill>
                  <a:schemeClr val="bg1"/>
                </a:solidFill>
              </a:rPr>
              <a:t> </a:t>
            </a:r>
            <a:r>
              <a:rPr lang="fr-FR" sz="1400" dirty="0" err="1" smtClean="0">
                <a:solidFill>
                  <a:schemeClr val="bg1"/>
                </a:solidFill>
              </a:rPr>
              <a:t>Thlang</a:t>
            </a:r>
            <a:endParaRPr lang="fr-FR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010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Soumettre une demande d’étude de dossier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715" y="1728837"/>
            <a:ext cx="4802896" cy="4988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660" y="2013025"/>
            <a:ext cx="2115521" cy="1343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avec flèche 4"/>
          <p:cNvCxnSpPr/>
          <p:nvPr/>
        </p:nvCxnSpPr>
        <p:spPr>
          <a:xfrm>
            <a:off x="4121870" y="2349305"/>
            <a:ext cx="1927274" cy="1406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à coins arrondis 11"/>
          <p:cNvSpPr/>
          <p:nvPr/>
        </p:nvSpPr>
        <p:spPr>
          <a:xfrm>
            <a:off x="6280333" y="4811150"/>
            <a:ext cx="3692766" cy="1308295"/>
          </a:xfrm>
          <a:prstGeom prst="wedgeRoundRectCallout">
            <a:avLst>
              <a:gd name="adj1" fmla="val -66982"/>
              <a:gd name="adj2" fmla="val -43639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8 fichiers </a:t>
            </a:r>
            <a:r>
              <a:rPr lang="fr-FR" sz="1400" b="1" dirty="0" smtClean="0"/>
              <a:t>maximum, </a:t>
            </a:r>
            <a:r>
              <a:rPr lang="fr-FR" sz="1400" b="1" dirty="0"/>
              <a:t>de 5 MO chacun peuvent être déposés. Les extensions de fichiers </a:t>
            </a:r>
            <a:r>
              <a:rPr lang="fr-FR" sz="1400" b="1" dirty="0" smtClean="0"/>
              <a:t>acceptées</a:t>
            </a:r>
            <a:r>
              <a:rPr lang="fr-FR" sz="1400" b="1" dirty="0"/>
              <a:t> : </a:t>
            </a:r>
            <a:r>
              <a:rPr lang="fr-FR" sz="1400" b="1" dirty="0" err="1"/>
              <a:t>pdf</a:t>
            </a:r>
            <a:r>
              <a:rPr lang="fr-FR" sz="1400" b="1" dirty="0"/>
              <a:t>, </a:t>
            </a:r>
            <a:r>
              <a:rPr lang="fr-FR" sz="1400" b="1" dirty="0" err="1"/>
              <a:t>word</a:t>
            </a:r>
            <a:r>
              <a:rPr lang="fr-FR" sz="1400" b="1" dirty="0"/>
              <a:t> (.doc, .</a:t>
            </a:r>
            <a:r>
              <a:rPr lang="fr-FR" sz="1400" b="1" dirty="0" err="1"/>
              <a:t>docx</a:t>
            </a:r>
            <a:r>
              <a:rPr lang="fr-FR" sz="1400" b="1" dirty="0"/>
              <a:t>), </a:t>
            </a:r>
            <a:r>
              <a:rPr lang="fr-FR" sz="1400" b="1" dirty="0" err="1"/>
              <a:t>excel</a:t>
            </a:r>
            <a:r>
              <a:rPr lang="fr-FR" sz="1400" b="1" dirty="0"/>
              <a:t> (.</a:t>
            </a:r>
            <a:r>
              <a:rPr lang="fr-FR" sz="1400" b="1" dirty="0" err="1"/>
              <a:t>xls</a:t>
            </a:r>
            <a:r>
              <a:rPr lang="fr-FR" sz="1400" b="1" dirty="0"/>
              <a:t>, .</a:t>
            </a:r>
            <a:r>
              <a:rPr lang="fr-FR" sz="1400" b="1" dirty="0" err="1"/>
              <a:t>xlsx</a:t>
            </a:r>
            <a:r>
              <a:rPr lang="fr-FR" sz="1400" b="1" dirty="0"/>
              <a:t>, .csv), </a:t>
            </a:r>
            <a:r>
              <a:rPr lang="fr-FR" sz="1400" b="1" dirty="0" err="1"/>
              <a:t>tiff</a:t>
            </a:r>
            <a:r>
              <a:rPr lang="fr-FR" sz="1400" b="1" dirty="0"/>
              <a:t>, </a:t>
            </a:r>
            <a:r>
              <a:rPr lang="fr-FR" sz="1400" b="1" dirty="0" err="1"/>
              <a:t>png</a:t>
            </a:r>
            <a:r>
              <a:rPr lang="fr-FR" sz="1400" b="1" dirty="0"/>
              <a:t>, jpeg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5224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Demander un </a:t>
            </a:r>
            <a:r>
              <a:rPr lang="fr-FR" dirty="0" smtClean="0"/>
              <a:t>document </a:t>
            </a:r>
            <a:r>
              <a:rPr lang="fr-FR" sz="1600" i="1" dirty="0"/>
              <a:t>(</a:t>
            </a:r>
            <a:r>
              <a:rPr lang="fr-FR" sz="1600" i="1" dirty="0" smtClean="0">
                <a:solidFill>
                  <a:srgbClr val="FF0000"/>
                </a:solidFill>
              </a:rPr>
              <a:t>qui sera envoyé à l’Assuré</a:t>
            </a:r>
            <a:r>
              <a:rPr lang="fr-FR" sz="1600" i="1" dirty="0" smtClean="0"/>
              <a:t>)</a:t>
            </a:r>
            <a:endParaRPr lang="fr-FR" i="1" dirty="0"/>
          </a:p>
        </p:txBody>
      </p:sp>
      <p:pic>
        <p:nvPicPr>
          <p:cNvPr id="7" name="Image 6"/>
          <p:cNvPicPr/>
          <p:nvPr/>
        </p:nvPicPr>
        <p:blipFill>
          <a:blip r:embed="rId3"/>
          <a:stretch>
            <a:fillRect/>
          </a:stretch>
        </p:blipFill>
        <p:spPr>
          <a:xfrm>
            <a:off x="1208389" y="1609595"/>
            <a:ext cx="6730903" cy="510444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054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Historique des demandes</a:t>
            </a:r>
            <a:endParaRPr lang="fr-FR" dirty="0"/>
          </a:p>
        </p:txBody>
      </p:sp>
      <p:pic>
        <p:nvPicPr>
          <p:cNvPr id="5" name="Imag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96" y="1611538"/>
            <a:ext cx="6966634" cy="490610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Rectangle à coins arrondis 5"/>
          <p:cNvSpPr/>
          <p:nvPr/>
        </p:nvSpPr>
        <p:spPr>
          <a:xfrm>
            <a:off x="8020918" y="2644725"/>
            <a:ext cx="2262565" cy="1308295"/>
          </a:xfrm>
          <a:prstGeom prst="wedgeRoundRectCallout">
            <a:avLst>
              <a:gd name="adj1" fmla="val -74443"/>
              <a:gd name="adj2" fmla="val -45790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3 statuts possibles :</a:t>
            </a:r>
          </a:p>
          <a:p>
            <a:endParaRPr lang="fr-FR" sz="1400" b="1" dirty="0" smtClean="0"/>
          </a:p>
          <a:p>
            <a:r>
              <a:rPr lang="fr-FR" sz="1400" b="1" dirty="0" smtClean="0"/>
              <a:t>-     Nouveau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/>
              <a:t>Pris en charge</a:t>
            </a:r>
          </a:p>
          <a:p>
            <a:pPr marL="285750" indent="-285750">
              <a:buFontTx/>
              <a:buChar char="-"/>
            </a:pPr>
            <a:r>
              <a:rPr lang="fr-FR" sz="1400" b="1" dirty="0" smtClean="0"/>
              <a:t>Résolu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6072557" y="633045"/>
            <a:ext cx="5603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solidFill>
                  <a:schemeClr val="bg1"/>
                </a:solidFill>
              </a:rPr>
              <a:t>Toutes les demandes déposées par votre structure sont récapitulées dans le menu « </a:t>
            </a:r>
            <a:r>
              <a:rPr lang="fr-FR" sz="1200" b="1" dirty="0">
                <a:solidFill>
                  <a:schemeClr val="bg1"/>
                </a:solidFill>
              </a:rPr>
              <a:t>Historique des</a:t>
            </a:r>
            <a:r>
              <a:rPr lang="fr-FR" sz="1200" dirty="0">
                <a:solidFill>
                  <a:schemeClr val="bg1"/>
                </a:solidFill>
              </a:rPr>
              <a:t> </a:t>
            </a:r>
            <a:r>
              <a:rPr lang="fr-FR" sz="1200" b="1" dirty="0">
                <a:solidFill>
                  <a:schemeClr val="bg1"/>
                </a:solidFill>
              </a:rPr>
              <a:t>demandes</a:t>
            </a:r>
            <a:r>
              <a:rPr lang="fr-FR" sz="1200" dirty="0">
                <a:solidFill>
                  <a:schemeClr val="bg1"/>
                </a:solidFill>
              </a:rPr>
              <a:t> », pour l’organisme d’Assurance Maladie sélectionné. Elles sont classées </a:t>
            </a:r>
            <a:r>
              <a:rPr lang="fr-FR" sz="1200" dirty="0" smtClean="0">
                <a:solidFill>
                  <a:schemeClr val="bg1"/>
                </a:solidFill>
              </a:rPr>
              <a:t>par date (</a:t>
            </a:r>
            <a:r>
              <a:rPr lang="fr-FR" sz="1200" dirty="0">
                <a:solidFill>
                  <a:schemeClr val="bg1"/>
                </a:solidFill>
              </a:rPr>
              <a:t>les plus récentes en haut)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8020918" y="4318782"/>
            <a:ext cx="33176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200" b="1" dirty="0"/>
              <a:t>« Nouveau »</a:t>
            </a:r>
            <a:r>
              <a:rPr lang="fr-FR" sz="1200" dirty="0"/>
              <a:t> </a:t>
            </a:r>
            <a:r>
              <a:rPr lang="fr-FR" sz="1200" dirty="0" smtClean="0"/>
              <a:t>: vous venez de déposer  la demande.</a:t>
            </a:r>
          </a:p>
          <a:p>
            <a:pPr lvl="0"/>
            <a:endParaRPr lang="fr-FR" sz="1200" dirty="0"/>
          </a:p>
          <a:p>
            <a:pPr lvl="0"/>
            <a:r>
              <a:rPr lang="fr-FR" sz="1200" b="1" dirty="0"/>
              <a:t>« Pris en charge »</a:t>
            </a:r>
            <a:r>
              <a:rPr lang="fr-FR" sz="1200" dirty="0"/>
              <a:t> </a:t>
            </a:r>
            <a:r>
              <a:rPr lang="fr-FR" sz="1200" dirty="0" smtClean="0"/>
              <a:t>: la caisse prend </a:t>
            </a:r>
            <a:r>
              <a:rPr lang="fr-FR" sz="1200" dirty="0"/>
              <a:t>en charge votre </a:t>
            </a:r>
            <a:r>
              <a:rPr lang="fr-FR" sz="1200" dirty="0" smtClean="0"/>
              <a:t>demande.</a:t>
            </a:r>
          </a:p>
          <a:p>
            <a:pPr lvl="0"/>
            <a:endParaRPr lang="fr-FR" sz="1200" dirty="0"/>
          </a:p>
          <a:p>
            <a:pPr lvl="0"/>
            <a:r>
              <a:rPr lang="fr-FR" sz="1200" b="1" dirty="0"/>
              <a:t>« Résolu »</a:t>
            </a:r>
            <a:r>
              <a:rPr lang="fr-FR" sz="1200" dirty="0"/>
              <a:t> </a:t>
            </a:r>
            <a:r>
              <a:rPr lang="fr-FR" sz="1200" dirty="0" smtClean="0"/>
              <a:t>: la caisse a apporté </a:t>
            </a:r>
            <a:r>
              <a:rPr lang="fr-FR" sz="1200" dirty="0"/>
              <a:t>une réponse à votre demande</a:t>
            </a:r>
          </a:p>
          <a:p>
            <a:endParaRPr lang="fr-FR" sz="12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352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4700" y="1755774"/>
            <a:ext cx="8551854" cy="4813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RÉPONSE de la caisse à une demande</a:t>
            </a:r>
            <a:endParaRPr lang="fr-FR" dirty="0"/>
          </a:p>
        </p:txBody>
      </p:sp>
      <p:sp>
        <p:nvSpPr>
          <p:cNvPr id="6" name="Rectangle à coins arrondis 5"/>
          <p:cNvSpPr/>
          <p:nvPr/>
        </p:nvSpPr>
        <p:spPr>
          <a:xfrm>
            <a:off x="6220252" y="1685020"/>
            <a:ext cx="2262565" cy="540777"/>
          </a:xfrm>
          <a:prstGeom prst="wedgeRoundRectCallout">
            <a:avLst>
              <a:gd name="adj1" fmla="val -42112"/>
              <a:gd name="adj2" fmla="val 164963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Date du dernier statut</a:t>
            </a:r>
          </a:p>
        </p:txBody>
      </p:sp>
      <p:sp>
        <p:nvSpPr>
          <p:cNvPr id="8" name="Rectangle à coins arrondis 7"/>
          <p:cNvSpPr/>
          <p:nvPr/>
        </p:nvSpPr>
        <p:spPr>
          <a:xfrm>
            <a:off x="8904837" y="2697965"/>
            <a:ext cx="1781718" cy="654147"/>
          </a:xfrm>
          <a:prstGeom prst="wedgeRoundRectCallout">
            <a:avLst>
              <a:gd name="adj1" fmla="val -48330"/>
              <a:gd name="adj2" fmla="val 81092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Offre de service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8482818" y="4376709"/>
            <a:ext cx="1781718" cy="884608"/>
          </a:xfrm>
          <a:prstGeom prst="wedgeRoundRectCallout">
            <a:avLst>
              <a:gd name="adj1" fmla="val -72806"/>
              <a:gd name="adj2" fmla="val -32887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Commentaire saisi lors du dépôt de la demande</a:t>
            </a:r>
            <a:endParaRPr lang="fr-FR" sz="1400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8482817" y="5685003"/>
            <a:ext cx="2996419" cy="884608"/>
          </a:xfrm>
          <a:prstGeom prst="wedgeRoundRectCallout">
            <a:avLst>
              <a:gd name="adj1" fmla="val -65764"/>
              <a:gd name="adj2" fmla="val -21755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Pièces jointes reçues, à télécharger pendant 15 jours maximum</a:t>
            </a:r>
            <a:endParaRPr lang="fr-FR" sz="1400" dirty="0"/>
          </a:p>
        </p:txBody>
      </p:sp>
      <p:sp>
        <p:nvSpPr>
          <p:cNvPr id="12" name="Rectangle à coins arrondis 11"/>
          <p:cNvSpPr/>
          <p:nvPr/>
        </p:nvSpPr>
        <p:spPr>
          <a:xfrm>
            <a:off x="3992879" y="5895880"/>
            <a:ext cx="2417748" cy="884608"/>
          </a:xfrm>
          <a:prstGeom prst="wedgeRoundRectCallout">
            <a:avLst>
              <a:gd name="adj1" fmla="val -72806"/>
              <a:gd name="adj2" fmla="val -32887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Nom des pièces jointes déposées </a:t>
            </a:r>
            <a:r>
              <a:rPr lang="fr-FR" sz="1400" dirty="0" smtClean="0"/>
              <a:t>(par </a:t>
            </a:r>
            <a:r>
              <a:rPr lang="fr-FR" sz="1400" dirty="0"/>
              <a:t>sécurité, le contenu des PJ déposées n’est pas consultable)</a:t>
            </a:r>
            <a:r>
              <a:rPr lang="fr-FR" sz="1400" b="1" dirty="0"/>
              <a:t> </a:t>
            </a:r>
            <a:endParaRPr lang="fr-FR" sz="1400" dirty="0"/>
          </a:p>
        </p:txBody>
      </p:sp>
      <p:sp>
        <p:nvSpPr>
          <p:cNvPr id="17" name="Rectangle à coins arrondis 16"/>
          <p:cNvSpPr/>
          <p:nvPr/>
        </p:nvSpPr>
        <p:spPr>
          <a:xfrm>
            <a:off x="124252" y="4571999"/>
            <a:ext cx="1781718" cy="689317"/>
          </a:xfrm>
          <a:prstGeom prst="wedgeRoundRectCallout">
            <a:avLst>
              <a:gd name="adj1" fmla="val 66945"/>
              <a:gd name="adj2" fmla="val 31794"/>
              <a:gd name="adj3" fmla="val 16667"/>
            </a:avLst>
          </a:prstGeom>
          <a:solidFill>
            <a:srgbClr val="EE72AD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Réponse de </a:t>
            </a:r>
            <a:r>
              <a:rPr lang="fr-FR" sz="1400" b="1" dirty="0" smtClean="0"/>
              <a:t>la caisse</a:t>
            </a:r>
            <a:endParaRPr lang="fr-FR" sz="1400" dirty="0"/>
          </a:p>
        </p:txBody>
      </p:sp>
      <p:sp>
        <p:nvSpPr>
          <p:cNvPr id="18" name="Rectangle à coins arrondis 17"/>
          <p:cNvSpPr/>
          <p:nvPr/>
        </p:nvSpPr>
        <p:spPr>
          <a:xfrm>
            <a:off x="124252" y="3326118"/>
            <a:ext cx="1781718" cy="836574"/>
          </a:xfrm>
          <a:prstGeom prst="wedgeRoundRectCallout">
            <a:avLst>
              <a:gd name="adj1" fmla="val 66946"/>
              <a:gd name="adj2" fmla="val 35931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Coordonnées de la personne concernée</a:t>
            </a: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93558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RGPD</a:t>
            </a:r>
            <a:endParaRPr lang="fr-FR" dirty="0"/>
          </a:p>
        </p:txBody>
      </p:sp>
      <p:sp>
        <p:nvSpPr>
          <p:cNvPr id="7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506437" y="1899138"/>
            <a:ext cx="11155679" cy="3953022"/>
          </a:xfrm>
        </p:spPr>
        <p:txBody>
          <a:bodyPr>
            <a:noAutofit/>
          </a:bodyPr>
          <a:lstStyle/>
          <a:p>
            <a:pPr lvl="0"/>
            <a:r>
              <a:rPr lang="fr-FR" sz="1800" b="1" dirty="0" smtClean="0">
                <a:solidFill>
                  <a:srgbClr val="E31C79"/>
                </a:solidFill>
              </a:rPr>
              <a:t>L’usage d’Espace Partenaires doit respecter les dispositions du RGPD / CNIL, notamment :</a:t>
            </a:r>
          </a:p>
          <a:p>
            <a:pPr lvl="0"/>
            <a:endParaRPr lang="fr-FR" sz="1800" b="1" dirty="0" smtClean="0">
              <a:solidFill>
                <a:srgbClr val="003399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900" b="1" dirty="0" smtClean="0">
                <a:solidFill>
                  <a:srgbClr val="003399"/>
                </a:solidFill>
              </a:rPr>
              <a:t>Les </a:t>
            </a:r>
            <a:r>
              <a:rPr lang="fr-FR" sz="1900" b="1" dirty="0">
                <a:solidFill>
                  <a:srgbClr val="003399"/>
                </a:solidFill>
              </a:rPr>
              <a:t>pièces jointes entrantes et sortantes ne doivent en aucun cas excéder celles déterminées comme nécessaires à l’instruction des dossiers</a:t>
            </a:r>
            <a:r>
              <a:rPr lang="fr-FR" sz="1900" b="1" dirty="0" smtClean="0">
                <a:solidFill>
                  <a:srgbClr val="003399"/>
                </a:solidFill>
              </a:rPr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900" b="1" dirty="0">
              <a:solidFill>
                <a:srgbClr val="003399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900" b="1" dirty="0" smtClean="0">
                <a:solidFill>
                  <a:srgbClr val="003399"/>
                </a:solidFill>
              </a:rPr>
              <a:t>Les </a:t>
            </a:r>
            <a:r>
              <a:rPr lang="fr-FR" sz="1900" b="1" dirty="0">
                <a:solidFill>
                  <a:srgbClr val="003399"/>
                </a:solidFill>
              </a:rPr>
              <a:t>pièces jointes sortantes sont uniquement à destination des partenaires habilités</a:t>
            </a:r>
            <a:r>
              <a:rPr lang="fr-FR" sz="1900" b="1" dirty="0" smtClean="0">
                <a:solidFill>
                  <a:srgbClr val="003399"/>
                </a:solidFill>
              </a:rPr>
              <a:t>.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fr-FR" sz="1900" b="1" dirty="0">
              <a:solidFill>
                <a:srgbClr val="003399"/>
              </a:solidFill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fr-FR" sz="1900" b="1" dirty="0" smtClean="0">
                <a:solidFill>
                  <a:srgbClr val="003399"/>
                </a:solidFill>
              </a:rPr>
              <a:t>Les </a:t>
            </a:r>
            <a:r>
              <a:rPr lang="fr-FR" sz="1900" b="1" dirty="0">
                <a:solidFill>
                  <a:srgbClr val="003399"/>
                </a:solidFill>
              </a:rPr>
              <a:t>éléments portés dans les </a:t>
            </a:r>
            <a:r>
              <a:rPr lang="fr-FR" sz="1900" b="1" u="sng" dirty="0">
                <a:solidFill>
                  <a:srgbClr val="003399"/>
                </a:solidFill>
              </a:rPr>
              <a:t>zones commentaires</a:t>
            </a:r>
            <a:r>
              <a:rPr lang="fr-FR" sz="1900" b="1" dirty="0">
                <a:solidFill>
                  <a:srgbClr val="003399"/>
                </a:solidFill>
              </a:rPr>
              <a:t> </a:t>
            </a:r>
            <a:r>
              <a:rPr lang="fr-FR" sz="1900" b="1" dirty="0" smtClean="0">
                <a:solidFill>
                  <a:srgbClr val="003399"/>
                </a:solidFill>
              </a:rPr>
              <a:t>(FO et BO) ne </a:t>
            </a:r>
            <a:r>
              <a:rPr lang="fr-FR" sz="1900" b="1" dirty="0">
                <a:solidFill>
                  <a:srgbClr val="003399"/>
                </a:solidFill>
              </a:rPr>
              <a:t>doivent en aucun cas comprendre des informations non pertinentes, inadéquates, ou excessives au regard de la finalité du </a:t>
            </a:r>
            <a:r>
              <a:rPr lang="fr-FR" sz="1900" b="1" dirty="0" smtClean="0">
                <a:solidFill>
                  <a:srgbClr val="003399"/>
                </a:solidFill>
              </a:rPr>
              <a:t>traitement; les données </a:t>
            </a:r>
            <a:r>
              <a:rPr lang="fr-FR" sz="1900" b="1" dirty="0">
                <a:solidFill>
                  <a:srgbClr val="003399"/>
                </a:solidFill>
              </a:rPr>
              <a:t>de </a:t>
            </a:r>
            <a:r>
              <a:rPr lang="fr-FR" sz="1900" b="1" dirty="0" smtClean="0">
                <a:solidFill>
                  <a:srgbClr val="003399"/>
                </a:solidFill>
              </a:rPr>
              <a:t>santé ne sont pas autorisées. </a:t>
            </a:r>
            <a:endParaRPr lang="fr-FR" sz="1900" b="1" dirty="0">
              <a:solidFill>
                <a:srgbClr val="003399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98443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395469" y="338915"/>
            <a:ext cx="11196000" cy="585877"/>
          </a:xfrm>
        </p:spPr>
        <p:txBody>
          <a:bodyPr/>
          <a:lstStyle/>
          <a:p>
            <a:r>
              <a:rPr lang="fr-FR" dirty="0" smtClean="0"/>
              <a:t>Foire aux questions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395469" y="966668"/>
            <a:ext cx="11196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 smtClean="0">
                <a:solidFill>
                  <a:srgbClr val="0C419B"/>
                </a:solidFill>
              </a:rPr>
              <a:t>Ai-je </a:t>
            </a:r>
            <a:r>
              <a:rPr lang="fr-FR" sz="1400" b="1" dirty="0">
                <a:solidFill>
                  <a:srgbClr val="0C419B"/>
                </a:solidFill>
              </a:rPr>
              <a:t>accès à toutes les demandes déposées par ma structure ?</a:t>
            </a:r>
          </a:p>
          <a:p>
            <a:r>
              <a:rPr lang="fr-FR" sz="1400" dirty="0">
                <a:solidFill>
                  <a:srgbClr val="0C419B"/>
                </a:solidFill>
              </a:rPr>
              <a:t>Oui, l’historique des demandes récapitule tous les dossiers déposés par tous les techniciens de votre </a:t>
            </a:r>
            <a:r>
              <a:rPr lang="fr-FR" sz="1400" dirty="0" smtClean="0">
                <a:solidFill>
                  <a:srgbClr val="0C419B"/>
                </a:solidFill>
              </a:rPr>
              <a:t>structure</a:t>
            </a:r>
          </a:p>
          <a:p>
            <a:endParaRPr lang="fr-FR" sz="1400" dirty="0">
              <a:solidFill>
                <a:srgbClr val="0C419B"/>
              </a:solidFill>
            </a:endParaRPr>
          </a:p>
          <a:p>
            <a:r>
              <a:rPr lang="fr-FR" sz="1400" b="1" dirty="0">
                <a:solidFill>
                  <a:srgbClr val="0C419B"/>
                </a:solidFill>
              </a:rPr>
              <a:t>Puis-je reprendre le cours d’une demande déjà traitée ?</a:t>
            </a:r>
          </a:p>
          <a:p>
            <a:r>
              <a:rPr lang="fr-FR" sz="1400" dirty="0">
                <a:solidFill>
                  <a:srgbClr val="0C419B"/>
                </a:solidFill>
              </a:rPr>
              <a:t>Non, il sera nécessaire de recréer une demande mais vous pourrez faire référence à la demande initiale (n° de dossier) pour faciliter son </a:t>
            </a:r>
            <a:r>
              <a:rPr lang="fr-FR" sz="1400" dirty="0" smtClean="0">
                <a:solidFill>
                  <a:srgbClr val="0C419B"/>
                </a:solidFill>
              </a:rPr>
              <a:t>traitement</a:t>
            </a:r>
          </a:p>
          <a:p>
            <a:endParaRPr lang="fr-FR" sz="1400" dirty="0">
              <a:solidFill>
                <a:srgbClr val="0C419B"/>
              </a:solidFill>
            </a:endParaRPr>
          </a:p>
          <a:p>
            <a:r>
              <a:rPr lang="fr-FR" sz="1400" b="1" dirty="0">
                <a:solidFill>
                  <a:srgbClr val="0C419B"/>
                </a:solidFill>
              </a:rPr>
              <a:t>Puis-je savoir quel est le résultat de l’instruction d’une C2S ou d’une demande d’aide financière ?</a:t>
            </a:r>
          </a:p>
          <a:p>
            <a:r>
              <a:rPr lang="fr-FR" sz="1400" dirty="0">
                <a:solidFill>
                  <a:srgbClr val="0C419B"/>
                </a:solidFill>
              </a:rPr>
              <a:t>Toutes les notifications sont transmises par défaut à la personne, sauf tutelle ou curatelle</a:t>
            </a:r>
            <a:r>
              <a:rPr lang="fr-FR" sz="1400" dirty="0" smtClean="0">
                <a:solidFill>
                  <a:srgbClr val="0C419B"/>
                </a:solidFill>
              </a:rPr>
              <a:t>.</a:t>
            </a:r>
          </a:p>
          <a:p>
            <a:endParaRPr lang="fr-FR" sz="1400" dirty="0">
              <a:solidFill>
                <a:srgbClr val="0C419B"/>
              </a:solidFill>
            </a:endParaRPr>
          </a:p>
          <a:p>
            <a:r>
              <a:rPr lang="fr-FR" sz="1400" b="1" dirty="0">
                <a:solidFill>
                  <a:srgbClr val="0C419B"/>
                </a:solidFill>
              </a:rPr>
              <a:t>Le nombre maximal de pièces jointes est atteint (ou le poids). Comment faire ?</a:t>
            </a:r>
          </a:p>
          <a:p>
            <a:r>
              <a:rPr lang="fr-FR" sz="1400" dirty="0">
                <a:solidFill>
                  <a:srgbClr val="0C419B"/>
                </a:solidFill>
              </a:rPr>
              <a:t>Faire une seconde demande pour le même motif en précisant qu’il s’agit d’un complément de PJ</a:t>
            </a:r>
            <a:r>
              <a:rPr lang="fr-FR" sz="1400" dirty="0" smtClean="0">
                <a:solidFill>
                  <a:srgbClr val="0C419B"/>
                </a:solidFill>
              </a:rPr>
              <a:t>.</a:t>
            </a:r>
          </a:p>
          <a:p>
            <a:endParaRPr lang="fr-FR" sz="1400" dirty="0">
              <a:solidFill>
                <a:srgbClr val="0C419B"/>
              </a:solidFill>
            </a:endParaRPr>
          </a:p>
          <a:p>
            <a:r>
              <a:rPr lang="fr-FR" sz="1400" b="1" dirty="0">
                <a:solidFill>
                  <a:srgbClr val="0C419B"/>
                </a:solidFill>
              </a:rPr>
              <a:t>Je n’ai pas pu télécharger les pièces jointes par la CPAM dans le délai de 15 jours. Que faire ?</a:t>
            </a:r>
          </a:p>
          <a:p>
            <a:r>
              <a:rPr lang="fr-FR" sz="1400" dirty="0">
                <a:solidFill>
                  <a:srgbClr val="0C419B"/>
                </a:solidFill>
              </a:rPr>
              <a:t>Il convient de reformuler une demande. A noter que les autres « techniciens » d’une même structure peuvent avoir accès à la demande et télécharger les pièces en l’absence du demandeur</a:t>
            </a:r>
            <a:r>
              <a:rPr lang="fr-FR" sz="1400" dirty="0" smtClean="0">
                <a:solidFill>
                  <a:srgbClr val="0C419B"/>
                </a:solidFill>
              </a:rPr>
              <a:t>.</a:t>
            </a:r>
          </a:p>
          <a:p>
            <a:endParaRPr lang="fr-FR" sz="1400" dirty="0">
              <a:solidFill>
                <a:srgbClr val="0C419B"/>
              </a:solidFill>
            </a:endParaRPr>
          </a:p>
          <a:p>
            <a:r>
              <a:rPr lang="fr-FR" sz="1400" b="1" dirty="0">
                <a:solidFill>
                  <a:srgbClr val="0C419B"/>
                </a:solidFill>
              </a:rPr>
              <a:t>Je voudrais avoir des informations générales sur une prestation CPAM, puis-je interroger la CPAM via Espace Partenaires ?</a:t>
            </a:r>
          </a:p>
          <a:p>
            <a:r>
              <a:rPr lang="fr-FR" sz="1400" dirty="0">
                <a:solidFill>
                  <a:srgbClr val="0C419B"/>
                </a:solidFill>
              </a:rPr>
              <a:t>Le bon réflexe est de consulter d’abord le site </a:t>
            </a:r>
            <a:r>
              <a:rPr lang="fr-FR" sz="1400" dirty="0" err="1">
                <a:solidFill>
                  <a:srgbClr val="0C419B"/>
                </a:solidFill>
              </a:rPr>
              <a:t>Ameli</a:t>
            </a:r>
            <a:r>
              <a:rPr lang="fr-FR" sz="1400" dirty="0">
                <a:solidFill>
                  <a:srgbClr val="0C419B"/>
                </a:solidFill>
              </a:rPr>
              <a:t>. Un lien </a:t>
            </a:r>
            <a:r>
              <a:rPr lang="fr-FR" sz="1400" dirty="0" err="1">
                <a:solidFill>
                  <a:srgbClr val="0C419B"/>
                </a:solidFill>
              </a:rPr>
              <a:t>Ameli</a:t>
            </a:r>
            <a:r>
              <a:rPr lang="fr-FR" sz="1400" dirty="0">
                <a:solidFill>
                  <a:srgbClr val="0C419B"/>
                </a:solidFill>
              </a:rPr>
              <a:t> est présent en haut à droite de la page d’accueil d’Espace Partenaires.</a:t>
            </a:r>
          </a:p>
          <a:p>
            <a:r>
              <a:rPr lang="fr-FR" sz="1400" dirty="0">
                <a:solidFill>
                  <a:srgbClr val="0C419B"/>
                </a:solidFill>
              </a:rPr>
              <a:t>Si vous ne trouvez pas de réponse à votre question, vous pourrez alors interroger via Espace Partenaires.</a:t>
            </a:r>
          </a:p>
          <a:p>
            <a:r>
              <a:rPr lang="fr-FR" sz="1400" dirty="0">
                <a:solidFill>
                  <a:srgbClr val="0C419B"/>
                </a:solidFill>
              </a:rPr>
              <a:t>Le compte </a:t>
            </a:r>
            <a:r>
              <a:rPr lang="fr-FR" sz="1400" dirty="0" err="1">
                <a:solidFill>
                  <a:srgbClr val="0C419B"/>
                </a:solidFill>
              </a:rPr>
              <a:t>Ameli</a:t>
            </a:r>
            <a:r>
              <a:rPr lang="fr-FR" sz="1400" dirty="0">
                <a:solidFill>
                  <a:srgbClr val="0C419B"/>
                </a:solidFill>
              </a:rPr>
              <a:t> de la personne elle-même est également une source d’information précieuse</a:t>
            </a:r>
            <a:r>
              <a:rPr lang="fr-FR" sz="1400" dirty="0" smtClean="0">
                <a:solidFill>
                  <a:srgbClr val="0C419B"/>
                </a:solidFill>
              </a:rPr>
              <a:t>.</a:t>
            </a:r>
          </a:p>
          <a:p>
            <a:endParaRPr lang="fr-FR" sz="1400" dirty="0">
              <a:solidFill>
                <a:srgbClr val="0C419B"/>
              </a:solidFill>
            </a:endParaRPr>
          </a:p>
          <a:p>
            <a:r>
              <a:rPr lang="fr-FR" sz="1400" b="1" dirty="0">
                <a:solidFill>
                  <a:srgbClr val="0C419B"/>
                </a:solidFill>
              </a:rPr>
              <a:t>Je rencontre une difficulté vis-à-vis d’Espace Partenaires, à qui dois-je m’adresser ?</a:t>
            </a:r>
          </a:p>
          <a:p>
            <a:r>
              <a:rPr lang="fr-FR" sz="1400" dirty="0">
                <a:solidFill>
                  <a:srgbClr val="0C419B"/>
                </a:solidFill>
              </a:rPr>
              <a:t>A la personne désignée comme référente et gestionnaire d’Espace Partenaires dans votre structure qui contactera la référente CPAM</a:t>
            </a:r>
            <a:endParaRPr lang="fr-FR" sz="1400" dirty="0"/>
          </a:p>
        </p:txBody>
      </p:sp>
    </p:spTree>
    <p:extLst>
      <p:ext uri="{BB962C8B-B14F-4D97-AF65-F5344CB8AC3E}">
        <p14:creationId xmlns:p14="http://schemas.microsoft.com/office/powerpoint/2010/main" val="8045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SUPPORT : Flyer et manuels </a:t>
            </a:r>
            <a:r>
              <a:rPr lang="fr-FR" dirty="0" smtClean="0"/>
              <a:t>utilisateurs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638" y="2007870"/>
            <a:ext cx="2926191" cy="4085359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60" y="1609595"/>
            <a:ext cx="2292956" cy="47377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16</a:t>
            </a:fld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1617" y="2007871"/>
            <a:ext cx="2877664" cy="4085358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ZoneTexte 5"/>
          <p:cNvSpPr txBox="1"/>
          <p:nvPr/>
        </p:nvSpPr>
        <p:spPr>
          <a:xfrm>
            <a:off x="8982186" y="3332119"/>
            <a:ext cx="2935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Disponibles sur le site </a:t>
            </a:r>
            <a:r>
              <a:rPr lang="fr-FR" dirty="0" smtClean="0">
                <a:hlinkClick r:id="rId5"/>
              </a:rPr>
              <a:t>solidaires &amp; partenaires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5221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VOS CONTACTS</a:t>
            </a:r>
            <a:endParaRPr lang="fr-FR" dirty="0"/>
          </a:p>
        </p:txBody>
      </p:sp>
      <p:sp>
        <p:nvSpPr>
          <p:cNvPr id="8" name="Espace réservé du texte 1"/>
          <p:cNvSpPr txBox="1">
            <a:spLocks/>
          </p:cNvSpPr>
          <p:nvPr/>
        </p:nvSpPr>
        <p:spPr>
          <a:xfrm>
            <a:off x="606830" y="1970113"/>
            <a:ext cx="11087830" cy="512619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800" b="1" dirty="0" smtClean="0">
                <a:solidFill>
                  <a:srgbClr val="E31C79"/>
                </a:solidFill>
              </a:rPr>
              <a:t>Vos contacts à la CPAM de Loir-et-Cher :</a:t>
            </a:r>
            <a:endParaRPr lang="fr-FR" sz="18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00000"/>
              </a:lnSpc>
            </a:pPr>
            <a:endParaRPr lang="fr-FR" sz="1600" b="1" dirty="0" smtClean="0">
              <a:solidFill>
                <a:srgbClr val="003399"/>
              </a:solidFill>
            </a:endParaRPr>
          </a:p>
        </p:txBody>
      </p:sp>
      <p:sp>
        <p:nvSpPr>
          <p:cNvPr id="9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755469" y="2419598"/>
            <a:ext cx="10939191" cy="1205346"/>
          </a:xfrm>
        </p:spPr>
        <p:txBody>
          <a:bodyPr numCol="2">
            <a:noAutofit/>
          </a:bodyPr>
          <a:lstStyle/>
          <a:p>
            <a:pPr>
              <a:lnSpc>
                <a:spcPct val="100000"/>
              </a:lnSpc>
            </a:pPr>
            <a:r>
              <a:rPr lang="fr-FR" sz="1600" b="1" dirty="0" smtClean="0">
                <a:solidFill>
                  <a:srgbClr val="003399"/>
                </a:solidFill>
              </a:rPr>
              <a:t>		Valérie DUHAMEL</a:t>
            </a:r>
            <a:endParaRPr lang="fr-FR" sz="1600" b="1" dirty="0">
              <a:solidFill>
                <a:srgbClr val="003399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600" b="1" dirty="0" smtClean="0">
                <a:solidFill>
                  <a:srgbClr val="003399"/>
                </a:solidFill>
              </a:rPr>
              <a:t>		Responsable partenariat	</a:t>
            </a:r>
          </a:p>
          <a:p>
            <a:pPr>
              <a:lnSpc>
                <a:spcPct val="100000"/>
              </a:lnSpc>
            </a:pPr>
            <a:endParaRPr lang="fr-FR" sz="1600" b="1" dirty="0" smtClean="0">
              <a:solidFill>
                <a:srgbClr val="003399"/>
              </a:solidFill>
            </a:endParaRPr>
          </a:p>
          <a:p>
            <a:pPr>
              <a:lnSpc>
                <a:spcPct val="100000"/>
              </a:lnSpc>
            </a:pPr>
            <a:endParaRPr lang="fr-FR" sz="1600" b="1" dirty="0">
              <a:solidFill>
                <a:srgbClr val="003399"/>
              </a:solidFill>
            </a:endParaRPr>
          </a:p>
          <a:p>
            <a:pPr>
              <a:lnSpc>
                <a:spcPct val="100000"/>
              </a:lnSpc>
            </a:pPr>
            <a:endParaRPr lang="fr-FR" sz="1600" b="1" dirty="0" smtClean="0">
              <a:solidFill>
                <a:srgbClr val="003399"/>
              </a:solidFill>
            </a:endParaRPr>
          </a:p>
          <a:p>
            <a:pPr>
              <a:lnSpc>
                <a:spcPct val="100000"/>
              </a:lnSpc>
            </a:pPr>
            <a:endParaRPr lang="fr-FR" sz="1600" b="1" dirty="0">
              <a:solidFill>
                <a:srgbClr val="003399"/>
              </a:solidFill>
            </a:endParaRPr>
          </a:p>
          <a:p>
            <a:pPr>
              <a:lnSpc>
                <a:spcPct val="100000"/>
              </a:lnSpc>
            </a:pPr>
            <a:endParaRPr lang="fr-FR" sz="1600" b="1" dirty="0" smtClean="0">
              <a:solidFill>
                <a:srgbClr val="003399"/>
              </a:solidFill>
            </a:endParaRPr>
          </a:p>
          <a:p>
            <a:pPr>
              <a:lnSpc>
                <a:spcPct val="100000"/>
              </a:lnSpc>
            </a:pPr>
            <a:r>
              <a:rPr lang="fr-FR" sz="1600" b="1" dirty="0" smtClean="0">
                <a:solidFill>
                  <a:srgbClr val="003399"/>
                </a:solidFill>
              </a:rPr>
              <a:t>	Lyna THLANG</a:t>
            </a:r>
          </a:p>
          <a:p>
            <a:pPr>
              <a:lnSpc>
                <a:spcPct val="100000"/>
              </a:lnSpc>
            </a:pPr>
            <a:r>
              <a:rPr lang="fr-FR" sz="1600" b="1" dirty="0" smtClean="0">
                <a:solidFill>
                  <a:srgbClr val="003399"/>
                </a:solidFill>
              </a:rPr>
              <a:t>	Conseillère </a:t>
            </a:r>
            <a:r>
              <a:rPr lang="fr-FR" sz="1600" b="1" dirty="0">
                <a:solidFill>
                  <a:srgbClr val="003399"/>
                </a:solidFill>
              </a:rPr>
              <a:t>partenariat</a:t>
            </a:r>
          </a:p>
          <a:p>
            <a:pPr>
              <a:lnSpc>
                <a:spcPct val="100000"/>
              </a:lnSpc>
            </a:pPr>
            <a:r>
              <a:rPr lang="fr-FR" sz="1600" b="1" dirty="0" smtClean="0">
                <a:solidFill>
                  <a:srgbClr val="003399"/>
                </a:solidFill>
              </a:rPr>
              <a:t>					</a:t>
            </a:r>
          </a:p>
          <a:p>
            <a:pPr lvl="0" algn="ctr">
              <a:lnSpc>
                <a:spcPct val="100000"/>
              </a:lnSpc>
            </a:pPr>
            <a:endParaRPr lang="fr-FR" sz="1600" b="1" dirty="0" smtClean="0">
              <a:solidFill>
                <a:srgbClr val="003399"/>
              </a:solidFill>
            </a:endParaRPr>
          </a:p>
          <a:p>
            <a:pPr algn="ctr">
              <a:lnSpc>
                <a:spcPct val="100000"/>
              </a:lnSpc>
            </a:pPr>
            <a:endParaRPr lang="fr-FR" sz="1600" b="1" dirty="0" smtClean="0">
              <a:solidFill>
                <a:srgbClr val="003399"/>
              </a:solidFill>
            </a:endParaRPr>
          </a:p>
          <a:p>
            <a:pPr lvl="0" algn="ctr">
              <a:lnSpc>
                <a:spcPct val="100000"/>
              </a:lnSpc>
            </a:pPr>
            <a:endParaRPr lang="fr-FR" sz="1600" b="1" dirty="0" smtClean="0">
              <a:solidFill>
                <a:srgbClr val="003399"/>
              </a:solidFill>
            </a:endParaRPr>
          </a:p>
          <a:p>
            <a:pPr marL="342900" lvl="0" indent="-342900" algn="ctr"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003399"/>
              </a:solidFill>
            </a:endParaRPr>
          </a:p>
        </p:txBody>
      </p:sp>
      <p:sp>
        <p:nvSpPr>
          <p:cNvPr id="10" name="Espace réservé du texte 1"/>
          <p:cNvSpPr txBox="1">
            <a:spLocks/>
          </p:cNvSpPr>
          <p:nvPr/>
        </p:nvSpPr>
        <p:spPr>
          <a:xfrm>
            <a:off x="681540" y="4572000"/>
            <a:ext cx="9877585" cy="1097280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numCol="1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fr-FR" sz="1800" b="1" dirty="0">
                <a:solidFill>
                  <a:srgbClr val="E31C79"/>
                </a:solidFill>
              </a:rPr>
              <a:t>Et sur le site </a:t>
            </a:r>
            <a:r>
              <a:rPr lang="fr-FR" sz="1800" b="1" dirty="0" err="1" smtClean="0">
                <a:solidFill>
                  <a:srgbClr val="E31C79"/>
                </a:solidFill>
              </a:rPr>
              <a:t>ameli</a:t>
            </a:r>
            <a:r>
              <a:rPr lang="fr-FR" sz="1800" b="1" dirty="0" smtClean="0">
                <a:solidFill>
                  <a:srgbClr val="E31C79"/>
                </a:solidFill>
              </a:rPr>
              <a:t> :</a:t>
            </a:r>
            <a:endParaRPr lang="fr-FR" sz="1800" b="1" dirty="0">
              <a:solidFill>
                <a:srgbClr val="003399"/>
              </a:solidFill>
            </a:endParaRPr>
          </a:p>
          <a:p>
            <a:pPr lvl="0" algn="ctr"/>
            <a:r>
              <a:rPr lang="fr-FR" sz="1800" b="1" dirty="0">
                <a:solidFill>
                  <a:srgbClr val="003399"/>
                </a:solidFill>
              </a:rPr>
              <a:t>https://assurance-maladie.ameli.fr/qui-sommes-nous/partenaires-solidarite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003399"/>
              </a:solidFill>
            </a:endParaRPr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17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2981041" y="3204200"/>
            <a:ext cx="527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3399"/>
                </a:solidFill>
                <a:hlinkClick r:id="rId2"/>
              </a:rPr>
              <a:t>partenariat.cpam-blois@assurance-maladie.fr</a:t>
            </a:r>
            <a:endParaRPr lang="fr-FR" b="1" dirty="0">
              <a:solidFill>
                <a:srgbClr val="003399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086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2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Objectif d’espace partenaires</a:t>
            </a:r>
            <a:endParaRPr lang="fr-FR" dirty="0"/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1854047" y="2813539"/>
            <a:ext cx="7768253" cy="3193366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1800" b="1" dirty="0" smtClean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rgbClr val="003399"/>
                </a:solidFill>
              </a:rPr>
              <a:t>Extranet </a:t>
            </a:r>
            <a:r>
              <a:rPr lang="fr-FR" sz="1800" b="1" dirty="0">
                <a:solidFill>
                  <a:srgbClr val="003399"/>
                </a:solidFill>
              </a:rPr>
              <a:t>dédié à l’accompagnement des publics fragiles pour favoriser leur accès aux droits et aux soins. </a:t>
            </a:r>
            <a:endParaRPr lang="fr-FR" sz="1800" b="1" dirty="0" smtClean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1800" b="1" dirty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800" b="1" dirty="0" smtClean="0">
                <a:solidFill>
                  <a:srgbClr val="003399"/>
                </a:solidFill>
              </a:rPr>
              <a:t>Échanges </a:t>
            </a:r>
            <a:r>
              <a:rPr lang="fr-FR" sz="1800" b="1" dirty="0">
                <a:solidFill>
                  <a:srgbClr val="003399"/>
                </a:solidFill>
              </a:rPr>
              <a:t>personnalisés, simplifiés et sécurisés entre </a:t>
            </a:r>
            <a:r>
              <a:rPr lang="fr-FR" sz="1800" b="1" dirty="0" smtClean="0">
                <a:solidFill>
                  <a:srgbClr val="003399"/>
                </a:solidFill>
              </a:rPr>
              <a:t>un partenaire </a:t>
            </a:r>
            <a:r>
              <a:rPr lang="fr-FR" sz="1800" b="1" dirty="0">
                <a:solidFill>
                  <a:srgbClr val="003399"/>
                </a:solidFill>
              </a:rPr>
              <a:t>et </a:t>
            </a:r>
            <a:r>
              <a:rPr lang="fr-FR" sz="1800" b="1" dirty="0" smtClean="0">
                <a:solidFill>
                  <a:srgbClr val="003399"/>
                </a:solidFill>
              </a:rPr>
              <a:t>une caisse </a:t>
            </a:r>
            <a:r>
              <a:rPr lang="fr-FR" sz="1800" b="1" dirty="0">
                <a:solidFill>
                  <a:srgbClr val="003399"/>
                </a:solidFill>
              </a:rPr>
              <a:t>d’Assurance Maladie</a:t>
            </a:r>
            <a:r>
              <a:rPr lang="fr-FR" sz="1800" b="1" dirty="0" smtClean="0">
                <a:solidFill>
                  <a:srgbClr val="003399"/>
                </a:solidFill>
              </a:rPr>
              <a:t>.</a:t>
            </a:r>
          </a:p>
          <a:p>
            <a:endParaRPr lang="fr-FR" sz="18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38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2616590" y="2073495"/>
            <a:ext cx="9340947" cy="3767137"/>
          </a:xfrm>
        </p:spPr>
        <p:txBody>
          <a:bodyPr>
            <a:normAutofit fontScale="92500" lnSpcReduction="10000"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99"/>
                </a:solidFill>
              </a:rPr>
              <a:t>Contacter l’organisme </a:t>
            </a:r>
            <a:r>
              <a:rPr lang="fr-FR" b="1" dirty="0" smtClean="0">
                <a:solidFill>
                  <a:srgbClr val="003399"/>
                </a:solidFill>
              </a:rPr>
              <a:t>d’Assurance </a:t>
            </a:r>
            <a:r>
              <a:rPr lang="fr-FR" b="1" dirty="0">
                <a:solidFill>
                  <a:srgbClr val="003399"/>
                </a:solidFill>
              </a:rPr>
              <a:t>M</a:t>
            </a:r>
            <a:r>
              <a:rPr lang="fr-FR" b="1" dirty="0" smtClean="0">
                <a:solidFill>
                  <a:srgbClr val="003399"/>
                </a:solidFill>
              </a:rPr>
              <a:t>aladie</a:t>
            </a:r>
            <a:r>
              <a:rPr lang="fr-FR" dirty="0" smtClean="0">
                <a:solidFill>
                  <a:srgbClr val="003399"/>
                </a:solidFill>
              </a:rPr>
              <a:t> </a:t>
            </a:r>
            <a:r>
              <a:rPr lang="fr-FR" dirty="0">
                <a:solidFill>
                  <a:srgbClr val="003399"/>
                </a:solidFill>
              </a:rPr>
              <a:t>avec lequel le partenaire est </a:t>
            </a:r>
            <a:r>
              <a:rPr lang="fr-FR" dirty="0" smtClean="0">
                <a:solidFill>
                  <a:srgbClr val="003399"/>
                </a:solidFill>
              </a:rPr>
              <a:t>conventionné.</a:t>
            </a:r>
            <a:endParaRPr lang="fr-FR" dirty="0">
              <a:solidFill>
                <a:srgbClr val="003399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99"/>
                </a:solidFill>
              </a:rPr>
              <a:t>Signaler une situation de difficulté d’accès aux droits </a:t>
            </a:r>
            <a:r>
              <a:rPr lang="fr-FR" b="1" dirty="0" smtClean="0">
                <a:solidFill>
                  <a:srgbClr val="003399"/>
                </a:solidFill>
              </a:rPr>
              <a:t>et aux </a:t>
            </a:r>
            <a:r>
              <a:rPr lang="fr-FR" b="1" dirty="0">
                <a:solidFill>
                  <a:srgbClr val="003399"/>
                </a:solidFill>
              </a:rPr>
              <a:t>soins</a:t>
            </a:r>
            <a:r>
              <a:rPr lang="fr-FR" dirty="0">
                <a:solidFill>
                  <a:srgbClr val="003399"/>
                </a:solidFill>
              </a:rPr>
              <a:t> concernant un assuré (saisine </a:t>
            </a:r>
            <a:r>
              <a:rPr lang="fr-FR" dirty="0" smtClean="0">
                <a:solidFill>
                  <a:srgbClr val="003399"/>
                </a:solidFill>
              </a:rPr>
              <a:t>Mission </a:t>
            </a:r>
            <a:r>
              <a:rPr lang="fr-FR" dirty="0">
                <a:solidFill>
                  <a:srgbClr val="003399"/>
                </a:solidFill>
              </a:rPr>
              <a:t>accompagnement santé</a:t>
            </a:r>
            <a:r>
              <a:rPr lang="fr-FR" dirty="0" smtClean="0">
                <a:solidFill>
                  <a:srgbClr val="003399"/>
                </a:solidFill>
              </a:rPr>
              <a:t>).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3399"/>
                </a:solidFill>
              </a:rPr>
              <a:t>Demander </a:t>
            </a:r>
            <a:r>
              <a:rPr lang="fr-FR" b="1" dirty="0">
                <a:solidFill>
                  <a:srgbClr val="003399"/>
                </a:solidFill>
              </a:rPr>
              <a:t>un rendez-vous pour un </a:t>
            </a:r>
            <a:r>
              <a:rPr lang="fr-FR" b="1" dirty="0" smtClean="0">
                <a:solidFill>
                  <a:srgbClr val="003399"/>
                </a:solidFill>
              </a:rPr>
              <a:t>assuré </a:t>
            </a:r>
            <a:r>
              <a:rPr lang="fr-FR" dirty="0" smtClean="0">
                <a:solidFill>
                  <a:srgbClr val="003399"/>
                </a:solidFill>
              </a:rPr>
              <a:t>(non autonome dans ses démarches et sans compte </a:t>
            </a:r>
            <a:r>
              <a:rPr lang="fr-FR" dirty="0" err="1" smtClean="0">
                <a:solidFill>
                  <a:srgbClr val="003399"/>
                </a:solidFill>
              </a:rPr>
              <a:t>ameli</a:t>
            </a:r>
            <a:r>
              <a:rPr lang="fr-FR" dirty="0" smtClean="0">
                <a:solidFill>
                  <a:srgbClr val="003399"/>
                </a:solidFill>
              </a:rPr>
              <a:t>).</a:t>
            </a:r>
            <a:endParaRPr lang="fr-FR" dirty="0">
              <a:solidFill>
                <a:srgbClr val="003399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99"/>
                </a:solidFill>
              </a:rPr>
              <a:t>Soumettre une demande d'étude de dossier</a:t>
            </a:r>
            <a:r>
              <a:rPr lang="fr-FR" dirty="0">
                <a:solidFill>
                  <a:srgbClr val="003399"/>
                </a:solidFill>
              </a:rPr>
              <a:t> pour un assuré (demande de droits </a:t>
            </a:r>
            <a:r>
              <a:rPr lang="fr-FR" dirty="0" err="1">
                <a:solidFill>
                  <a:srgbClr val="003399"/>
                </a:solidFill>
              </a:rPr>
              <a:t>PUMa</a:t>
            </a:r>
            <a:r>
              <a:rPr lang="fr-FR" dirty="0">
                <a:solidFill>
                  <a:srgbClr val="003399"/>
                </a:solidFill>
              </a:rPr>
              <a:t>, de </a:t>
            </a:r>
            <a:r>
              <a:rPr lang="fr-FR" dirty="0" smtClean="0">
                <a:solidFill>
                  <a:srgbClr val="003399"/>
                </a:solidFill>
              </a:rPr>
              <a:t>Complémentaire </a:t>
            </a:r>
            <a:r>
              <a:rPr lang="fr-FR" dirty="0">
                <a:solidFill>
                  <a:srgbClr val="003399"/>
                </a:solidFill>
              </a:rPr>
              <a:t>santé solidaire, de renouvellement d’AME</a:t>
            </a:r>
            <a:r>
              <a:rPr lang="fr-FR" dirty="0" smtClean="0">
                <a:solidFill>
                  <a:srgbClr val="003399"/>
                </a:solidFill>
              </a:rPr>
              <a:t>….).</a:t>
            </a:r>
            <a:endParaRPr lang="fr-FR" dirty="0">
              <a:solidFill>
                <a:srgbClr val="003399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99"/>
                </a:solidFill>
              </a:rPr>
              <a:t>Demander un document</a:t>
            </a:r>
            <a:r>
              <a:rPr lang="fr-FR" dirty="0">
                <a:solidFill>
                  <a:srgbClr val="003399"/>
                </a:solidFill>
              </a:rPr>
              <a:t> concernant un assuré, </a:t>
            </a:r>
            <a:r>
              <a:rPr lang="fr-FR" i="1" dirty="0">
                <a:solidFill>
                  <a:srgbClr val="003399"/>
                </a:solidFill>
              </a:rPr>
              <a:t>uniquement pour les partenaires tutelles, curatelles habilitées, gestionnaires des jeunes de l’ASE</a:t>
            </a:r>
            <a:r>
              <a:rPr lang="fr-FR" dirty="0">
                <a:solidFill>
                  <a:srgbClr val="003399"/>
                </a:solidFill>
              </a:rPr>
              <a:t>…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99"/>
                </a:solidFill>
              </a:rPr>
              <a:t>Consulter l’historique</a:t>
            </a:r>
            <a:r>
              <a:rPr lang="fr-FR" dirty="0">
                <a:solidFill>
                  <a:srgbClr val="003399"/>
                </a:solidFill>
              </a:rPr>
              <a:t> </a:t>
            </a:r>
            <a:r>
              <a:rPr lang="fr-FR" b="1" dirty="0">
                <a:solidFill>
                  <a:srgbClr val="003399"/>
                </a:solidFill>
              </a:rPr>
              <a:t>des demandes</a:t>
            </a:r>
            <a:r>
              <a:rPr lang="fr-FR" dirty="0">
                <a:solidFill>
                  <a:srgbClr val="003399"/>
                </a:solidFill>
              </a:rPr>
              <a:t> et </a:t>
            </a:r>
            <a:r>
              <a:rPr lang="fr-FR" dirty="0" smtClean="0">
                <a:solidFill>
                  <a:srgbClr val="003399"/>
                </a:solidFill>
              </a:rPr>
              <a:t>leurs statuts.</a:t>
            </a:r>
            <a:endParaRPr lang="fr-FR" dirty="0">
              <a:solidFill>
                <a:srgbClr val="003399"/>
              </a:solidFill>
              <a:effectLst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3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Fonctionnalités</a:t>
            </a:r>
            <a:endParaRPr lang="fr-FR" dirty="0"/>
          </a:p>
        </p:txBody>
      </p:sp>
      <p:pic>
        <p:nvPicPr>
          <p:cNvPr id="1026" name="Picture 2" descr="Z:\DGMET\DIS\ACTIVITE STUDIO GRAPHIQUE MULTIMEDIA\_OUTILS\chartes\_CHARTE AM 2020\PICTO DRP\PNG_FondBleu\2021233_PictoDRP-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2811585"/>
            <a:ext cx="1915160" cy="1915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384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/>
          <p:cNvSpPr>
            <a:spLocks noGrp="1"/>
          </p:cNvSpPr>
          <p:nvPr>
            <p:ph type="body" sz="quarter" idx="16"/>
          </p:nvPr>
        </p:nvSpPr>
        <p:spPr>
          <a:xfrm>
            <a:off x="2827606" y="2101630"/>
            <a:ext cx="8651630" cy="3708327"/>
          </a:xfrm>
        </p:spPr>
        <p:txBody>
          <a:bodyPr>
            <a:normAutofit fontScale="92500" lnSpcReduction="20000"/>
          </a:bodyPr>
          <a:lstStyle/>
          <a:p>
            <a:endParaRPr lang="fr-FR" b="1" dirty="0" smtClean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3399"/>
                </a:solidFill>
              </a:rPr>
              <a:t>Disponible </a:t>
            </a:r>
            <a:r>
              <a:rPr lang="fr-FR" b="1" dirty="0" smtClean="0">
                <a:solidFill>
                  <a:srgbClr val="003399"/>
                </a:solidFill>
              </a:rPr>
              <a:t>sur </a:t>
            </a:r>
            <a:r>
              <a:rPr lang="fr-FR" b="1" dirty="0">
                <a:solidFill>
                  <a:srgbClr val="003399"/>
                </a:solidFill>
              </a:rPr>
              <a:t>PC, tablette, </a:t>
            </a:r>
            <a:r>
              <a:rPr lang="fr-FR" b="1" dirty="0" smtClean="0">
                <a:solidFill>
                  <a:srgbClr val="003399"/>
                </a:solidFill>
              </a:rPr>
              <a:t>smartphone.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3399"/>
                </a:solidFill>
              </a:rPr>
              <a:t>Echanges sécurisés.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3399"/>
                </a:solidFill>
              </a:rPr>
              <a:t>Simple et fluide d’utilisation.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3399"/>
                </a:solidFill>
              </a:rPr>
              <a:t>Peut regrouper, en un même lieu, toutes les sollicitations liées à l’accès aux droits et aux soins, classées par motifs de demandes.</a:t>
            </a:r>
            <a:endParaRPr lang="fr-FR" b="1" dirty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3399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3399"/>
                </a:solidFill>
              </a:rPr>
              <a:t>Conforme CNIL et RGPD.</a:t>
            </a:r>
            <a:endParaRPr lang="fr-FR" b="1" dirty="0">
              <a:solidFill>
                <a:srgbClr val="003399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4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atouts d’Espace partenaires</a:t>
            </a:r>
            <a:endParaRPr lang="fr-FR" dirty="0"/>
          </a:p>
        </p:txBody>
      </p:sp>
      <p:pic>
        <p:nvPicPr>
          <p:cNvPr id="5" name="Picture 2" descr="Z:\DGMET\DIS\ACTIVITE STUDIO GRAPHIQUE MULTIMEDIA\_OUTILS\chartes\_CHARTE AM 2020\2021040_CHARTE-AM_PictosGeneriques\2021040_CHARTE-AM_PictosGeneriques_RVB\PNG\RondBleuAM\CharteAM2021_PictoGenerique_RondBleuAM_Plan de travail 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134" y="3249002"/>
            <a:ext cx="1688758" cy="168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36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5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URL et profils</a:t>
            </a:r>
            <a:endParaRPr lang="fr-FR" dirty="0"/>
          </a:p>
        </p:txBody>
      </p:sp>
      <p:sp>
        <p:nvSpPr>
          <p:cNvPr id="9" name="Espace réservé du texte 1"/>
          <p:cNvSpPr txBox="1">
            <a:spLocks/>
          </p:cNvSpPr>
          <p:nvPr/>
        </p:nvSpPr>
        <p:spPr>
          <a:xfrm>
            <a:off x="2819815" y="1838180"/>
            <a:ext cx="6434154" cy="947224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1800" b="1" dirty="0" smtClean="0">
                <a:solidFill>
                  <a:srgbClr val="003399"/>
                </a:solidFill>
              </a:rPr>
              <a:t>Espace Partenaires est accessible par internet :</a:t>
            </a:r>
          </a:p>
          <a:p>
            <a:pPr algn="ctr"/>
            <a:r>
              <a:rPr lang="fr-FR" sz="1800" b="1" dirty="0">
                <a:solidFill>
                  <a:srgbClr val="E31C79"/>
                </a:solidFill>
              </a:rPr>
              <a:t>https://espace-partenaires.ameli.fr</a:t>
            </a:r>
          </a:p>
        </p:txBody>
      </p:sp>
      <p:sp>
        <p:nvSpPr>
          <p:cNvPr id="10" name="Espace réservé du texte 1"/>
          <p:cNvSpPr txBox="1">
            <a:spLocks/>
          </p:cNvSpPr>
          <p:nvPr/>
        </p:nvSpPr>
        <p:spPr>
          <a:xfrm>
            <a:off x="1049859" y="3999905"/>
            <a:ext cx="5101882" cy="2229742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fr-FR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« Gestionnaire » </a:t>
            </a:r>
            <a:r>
              <a:rPr lang="fr-FR" sz="1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Partenaire : </a:t>
            </a:r>
            <a:endParaRPr lang="fr-FR" sz="12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517525" lvl="1" indent="-342900"/>
            <a:r>
              <a:rPr lang="fr-FR" sz="1200" dirty="0" smtClean="0">
                <a:solidFill>
                  <a:srgbClr val="003399"/>
                </a:solidFill>
              </a:rPr>
              <a:t>Son compte est créé par la caisses dès signature de la convention d’utilisation d’Espace Partenaires.</a:t>
            </a:r>
          </a:p>
          <a:p>
            <a:pPr marL="517525" lvl="1" indent="-342900"/>
            <a:r>
              <a:rPr lang="fr-FR" sz="1200" b="1" dirty="0" smtClean="0">
                <a:solidFill>
                  <a:srgbClr val="003399"/>
                </a:solidFill>
              </a:rPr>
              <a:t>Le gestionnaire créé les profils techniciens de sa structure.</a:t>
            </a:r>
          </a:p>
          <a:p>
            <a:pPr lvl="1" indent="0">
              <a:buNone/>
            </a:pPr>
            <a:r>
              <a:rPr lang="fr-FR" sz="1200" b="0" dirty="0" smtClean="0">
                <a:solidFill>
                  <a:srgbClr val="003399"/>
                </a:solidFill>
              </a:rPr>
              <a:t>Nombre de gestionnaires possibles :</a:t>
            </a:r>
          </a:p>
          <a:p>
            <a:pPr lvl="1" indent="0">
              <a:buNone/>
            </a:pPr>
            <a:r>
              <a:rPr lang="fr-FR" sz="1200" b="0" dirty="0">
                <a:solidFill>
                  <a:schemeClr val="accent6">
                    <a:lumMod val="75000"/>
                  </a:schemeClr>
                </a:solidFill>
              </a:rPr>
              <a:t>De 1 à 10 </a:t>
            </a:r>
            <a:r>
              <a:rPr lang="fr-FR" sz="1200" b="0" dirty="0" smtClean="0">
                <a:solidFill>
                  <a:schemeClr val="accent6">
                    <a:lumMod val="75000"/>
                  </a:schemeClr>
                </a:solidFill>
              </a:rPr>
              <a:t>employés / bénévoles = </a:t>
            </a:r>
            <a:r>
              <a:rPr lang="fr-FR" sz="1200" b="0" dirty="0">
                <a:solidFill>
                  <a:schemeClr val="accent6">
                    <a:lumMod val="75000"/>
                  </a:schemeClr>
                </a:solidFill>
              </a:rPr>
              <a:t>jusqu’à 2 gestionnaires,</a:t>
            </a:r>
          </a:p>
          <a:p>
            <a:pPr lvl="1" indent="0">
              <a:buNone/>
            </a:pPr>
            <a:r>
              <a:rPr lang="fr-FR" sz="1200" b="0" dirty="0">
                <a:solidFill>
                  <a:schemeClr val="accent6">
                    <a:lumMod val="75000"/>
                  </a:schemeClr>
                </a:solidFill>
              </a:rPr>
              <a:t>De 11 à 25 employés / bénévoles </a:t>
            </a:r>
            <a:r>
              <a:rPr lang="fr-FR" sz="1200" b="0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fr-FR" sz="1200" b="0" dirty="0">
                <a:solidFill>
                  <a:schemeClr val="accent6">
                    <a:lumMod val="75000"/>
                  </a:schemeClr>
                </a:solidFill>
              </a:rPr>
              <a:t>jusqu’à 3 gestionnaires,</a:t>
            </a:r>
          </a:p>
          <a:p>
            <a:pPr lvl="1" indent="0">
              <a:buNone/>
            </a:pPr>
            <a:r>
              <a:rPr lang="fr-FR" sz="1200" b="0" dirty="0">
                <a:solidFill>
                  <a:schemeClr val="accent6">
                    <a:lumMod val="75000"/>
                  </a:schemeClr>
                </a:solidFill>
              </a:rPr>
              <a:t>Plus de 25 employés / bénévoles </a:t>
            </a:r>
            <a:r>
              <a:rPr lang="fr-FR" sz="1200" b="0" dirty="0" smtClean="0">
                <a:solidFill>
                  <a:schemeClr val="accent6">
                    <a:lumMod val="75000"/>
                  </a:schemeClr>
                </a:solidFill>
              </a:rPr>
              <a:t>= </a:t>
            </a:r>
            <a:r>
              <a:rPr lang="fr-FR" sz="1200" b="0" dirty="0">
                <a:solidFill>
                  <a:schemeClr val="accent6">
                    <a:lumMod val="75000"/>
                  </a:schemeClr>
                </a:solidFill>
              </a:rPr>
              <a:t>jusqu’à 5 gestionnaires</a:t>
            </a:r>
            <a:r>
              <a:rPr lang="fr-FR" sz="1200" b="0" dirty="0">
                <a:solidFill>
                  <a:srgbClr val="003399"/>
                </a:solidFill>
              </a:rPr>
              <a:t>.</a:t>
            </a:r>
          </a:p>
          <a:p>
            <a:pPr marL="517525" lvl="1" indent="-342900"/>
            <a:endParaRPr lang="fr-FR" sz="1200" b="1" dirty="0">
              <a:solidFill>
                <a:srgbClr val="003399"/>
              </a:solidFill>
            </a:endParaRPr>
          </a:p>
        </p:txBody>
      </p:sp>
      <p:sp>
        <p:nvSpPr>
          <p:cNvPr id="6" name="Espace réservé du texte 1"/>
          <p:cNvSpPr txBox="1">
            <a:spLocks/>
          </p:cNvSpPr>
          <p:nvPr/>
        </p:nvSpPr>
        <p:spPr>
          <a:xfrm>
            <a:off x="6517770" y="4125340"/>
            <a:ext cx="5101882" cy="1080867"/>
          </a:xfrm>
          <a:prstGeom prst="rect">
            <a:avLst/>
          </a:prstGeom>
          <a:ln w="3175">
            <a:noFill/>
          </a:ln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Font typeface="Symbol" panose="05050102010706020507" pitchFamily="18" charset="2"/>
              <a:buNone/>
              <a:defRPr sz="2000" b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174625" indent="-174625" algn="l" defTabSz="914400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120000"/>
              <a:buFont typeface="Arial" panose="020B0604020202020204" pitchFamily="34" charset="0"/>
              <a:buChar char="•"/>
              <a:defRPr sz="16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8775" indent="-184150" algn="l" defTabSz="9144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0"/>
              </a:spcAft>
              <a:buClr>
                <a:schemeClr val="tx2"/>
              </a:buClr>
              <a:buFont typeface="Arial" panose="020B0604020202020204" pitchFamily="34" charset="0"/>
              <a:buChar char="-"/>
              <a:defRPr sz="16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30225" indent="-17145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Font typeface="Arial" panose="020B0604020202020204" pitchFamily="34" charset="0"/>
              <a:buChar char="•"/>
              <a:defRPr sz="1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38163" indent="-80963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 indent="0">
              <a:buNone/>
            </a:pPr>
            <a:r>
              <a:rPr lang="fr-FR" sz="1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Utilisateurs, dit « Technicien » Partenaire  :</a:t>
            </a:r>
          </a:p>
          <a:p>
            <a:pPr marL="517525" lvl="1" indent="-342900"/>
            <a:r>
              <a:rPr lang="fr-FR" sz="1200" dirty="0" smtClean="0">
                <a:solidFill>
                  <a:srgbClr val="003399"/>
                </a:solidFill>
              </a:rPr>
              <a:t>Le Technicien utilise </a:t>
            </a:r>
            <a:r>
              <a:rPr lang="fr-FR" sz="1200" b="1" dirty="0" smtClean="0">
                <a:solidFill>
                  <a:srgbClr val="003399"/>
                </a:solidFill>
              </a:rPr>
              <a:t>les offres de services Espace partenaires : dépôt </a:t>
            </a:r>
            <a:r>
              <a:rPr lang="fr-FR" sz="1200" b="1" dirty="0">
                <a:solidFill>
                  <a:srgbClr val="003399"/>
                </a:solidFill>
              </a:rPr>
              <a:t>et suivi de </a:t>
            </a:r>
            <a:r>
              <a:rPr lang="fr-FR" sz="1200" b="1" dirty="0" smtClean="0">
                <a:solidFill>
                  <a:srgbClr val="003399"/>
                </a:solidFill>
              </a:rPr>
              <a:t>demandes.</a:t>
            </a:r>
          </a:p>
          <a:p>
            <a:pPr marL="517525" lvl="1" indent="-342900"/>
            <a:endParaRPr lang="fr-FR" sz="1200" b="1" dirty="0">
              <a:solidFill>
                <a:srgbClr val="003399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937759" y="2974975"/>
            <a:ext cx="1890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 profils distincts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615" y="297497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4651" y="3085505"/>
            <a:ext cx="9144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Connecteur droit avec flèche 7"/>
          <p:cNvCxnSpPr/>
          <p:nvPr/>
        </p:nvCxnSpPr>
        <p:spPr>
          <a:xfrm flipH="1">
            <a:off x="3600800" y="3247509"/>
            <a:ext cx="985268" cy="18466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7019778" y="3259449"/>
            <a:ext cx="956604" cy="184666"/>
          </a:xfrm>
          <a:prstGeom prst="straightConnector1">
            <a:avLst/>
          </a:prstGeom>
          <a:ln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296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/>
          <a:srcRect t="3308"/>
          <a:stretch/>
        </p:blipFill>
        <p:spPr>
          <a:xfrm>
            <a:off x="1231848" y="1778923"/>
            <a:ext cx="9501802" cy="4949505"/>
          </a:xfrm>
          <a:prstGeom prst="rect">
            <a:avLst/>
          </a:prstGeom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6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Page d’accueil et offres de services</a:t>
            </a:r>
            <a:endParaRPr lang="fr-FR" dirty="0"/>
          </a:p>
        </p:txBody>
      </p:sp>
      <p:sp>
        <p:nvSpPr>
          <p:cNvPr id="9" name="Rectangle à coins arrondis 8"/>
          <p:cNvSpPr/>
          <p:nvPr/>
        </p:nvSpPr>
        <p:spPr>
          <a:xfrm>
            <a:off x="7918799" y="976240"/>
            <a:ext cx="2196904" cy="790135"/>
          </a:xfrm>
          <a:prstGeom prst="wedgeRoundRectCallout">
            <a:avLst>
              <a:gd name="adj1" fmla="val -16203"/>
              <a:gd name="adj2" fmla="val 84702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CPAM avec laquelle le partenaire échange</a:t>
            </a:r>
            <a:endParaRPr lang="fr-FR" sz="1600" b="1" dirty="0"/>
          </a:p>
        </p:txBody>
      </p:sp>
      <p:sp>
        <p:nvSpPr>
          <p:cNvPr id="10" name="Rectangle à coins arrondis 9"/>
          <p:cNvSpPr/>
          <p:nvPr/>
        </p:nvSpPr>
        <p:spPr>
          <a:xfrm>
            <a:off x="147027" y="3379743"/>
            <a:ext cx="1681773" cy="1910349"/>
          </a:xfrm>
          <a:prstGeom prst="wedgeRoundRectCallout">
            <a:avLst>
              <a:gd name="adj1" fmla="val 40976"/>
              <a:gd name="adj2" fmla="val -84531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Liste de toutes les démarches effectuées et leurs statuts de gestion</a:t>
            </a:r>
            <a:endParaRPr lang="fr-FR" sz="1600" b="1" dirty="0"/>
          </a:p>
        </p:txBody>
      </p:sp>
      <p:sp>
        <p:nvSpPr>
          <p:cNvPr id="11" name="Rectangle à coins arrondis 10"/>
          <p:cNvSpPr/>
          <p:nvPr/>
        </p:nvSpPr>
        <p:spPr>
          <a:xfrm>
            <a:off x="8210845" y="5222333"/>
            <a:ext cx="2196904" cy="1192535"/>
          </a:xfrm>
          <a:prstGeom prst="wedgeRoundRectCallout">
            <a:avLst>
              <a:gd name="adj1" fmla="val -52295"/>
              <a:gd name="adj2" fmla="val -78611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smtClean="0"/>
              <a:t>Les 5 offres de services disponibles dans Espace Partenaires</a:t>
            </a:r>
            <a:endParaRPr lang="fr-FR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9309297" y="1995055"/>
            <a:ext cx="1181365" cy="3241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700" b="1" dirty="0" smtClean="0">
                <a:solidFill>
                  <a:schemeClr val="accent5">
                    <a:lumMod val="50000"/>
                  </a:schemeClr>
                </a:solidFill>
                <a:latin typeface="Helvetica" pitchFamily="34" charset="0"/>
                <a:cs typeface="Calibri" panose="020F0502020204030204" pitchFamily="34" charset="0"/>
              </a:rPr>
              <a:t>MARTINE LA PIERRE</a:t>
            </a:r>
            <a:endParaRPr lang="fr-FR" sz="700" b="1" dirty="0">
              <a:solidFill>
                <a:schemeClr val="accent5">
                  <a:lumMod val="50000"/>
                </a:schemeClr>
              </a:solidFill>
              <a:latin typeface="Helvetica" pitchFamily="34" charset="0"/>
              <a:cs typeface="Calibri" panose="020F0502020204030204" pitchFamily="34" charset="0"/>
            </a:endParaRPr>
          </a:p>
        </p:txBody>
      </p:sp>
      <p:sp>
        <p:nvSpPr>
          <p:cNvPr id="2" name="Rectangle à coins arrondis 1"/>
          <p:cNvSpPr/>
          <p:nvPr/>
        </p:nvSpPr>
        <p:spPr>
          <a:xfrm>
            <a:off x="10733650" y="1609595"/>
            <a:ext cx="1308295" cy="822447"/>
          </a:xfrm>
          <a:prstGeom prst="wedgeRoundRectCallout">
            <a:avLst>
              <a:gd name="adj1" fmla="val -71371"/>
              <a:gd name="adj2" fmla="val 20833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500" b="1" dirty="0" smtClean="0"/>
              <a:t>Nom de l’utilisateur</a:t>
            </a:r>
            <a:endParaRPr lang="fr-FR" sz="1500" b="1" dirty="0"/>
          </a:p>
        </p:txBody>
      </p:sp>
    </p:spTree>
    <p:extLst>
      <p:ext uri="{BB962C8B-B14F-4D97-AF65-F5344CB8AC3E}">
        <p14:creationId xmlns:p14="http://schemas.microsoft.com/office/powerpoint/2010/main" val="207991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7</a:t>
            </a:fld>
            <a:endParaRPr lang="fr-FR" dirty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ContActer</a:t>
            </a:r>
            <a:r>
              <a:rPr lang="fr-FR" dirty="0" smtClean="0"/>
              <a:t> votre organisme d’Assurance Maladie</a:t>
            </a:r>
            <a:endParaRPr lang="fr-FR" dirty="0"/>
          </a:p>
        </p:txBody>
      </p:sp>
      <p:pic>
        <p:nvPicPr>
          <p:cNvPr id="12" name="Image 11"/>
          <p:cNvPicPr/>
          <p:nvPr/>
        </p:nvPicPr>
        <p:blipFill>
          <a:blip r:embed="rId3"/>
          <a:stretch>
            <a:fillRect/>
          </a:stretch>
        </p:blipFill>
        <p:spPr>
          <a:xfrm>
            <a:off x="3130550" y="1873202"/>
            <a:ext cx="5930900" cy="474345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3" name="Image 12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7326" y="2378075"/>
            <a:ext cx="3315970" cy="10509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7" name="Connecteur droit avec flèche 6"/>
          <p:cNvCxnSpPr/>
          <p:nvPr/>
        </p:nvCxnSpPr>
        <p:spPr>
          <a:xfrm>
            <a:off x="5317588" y="2748790"/>
            <a:ext cx="45016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à coins arrondis 13"/>
          <p:cNvSpPr/>
          <p:nvPr/>
        </p:nvSpPr>
        <p:spPr>
          <a:xfrm>
            <a:off x="8337454" y="4029798"/>
            <a:ext cx="3282459" cy="1192535"/>
          </a:xfrm>
          <a:prstGeom prst="wedgeRoundRectCallout">
            <a:avLst>
              <a:gd name="adj1" fmla="val -77268"/>
              <a:gd name="adj2" fmla="val -46761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Télécharger </a:t>
            </a:r>
            <a:r>
              <a:rPr lang="fr-FR" sz="1400" b="1" dirty="0"/>
              <a:t>les fichiers que vous souhaitez joindre à votre demande. </a:t>
            </a:r>
            <a:br>
              <a:rPr lang="fr-FR" sz="1400" b="1" dirty="0"/>
            </a:br>
            <a:r>
              <a:rPr lang="fr-FR" sz="1400" b="1" dirty="0"/>
              <a:t>2 possibilités :</a:t>
            </a:r>
          </a:p>
          <a:p>
            <a:pPr lvl="0"/>
            <a:r>
              <a:rPr lang="fr-FR" sz="1400" b="1" dirty="0"/>
              <a:t>via l’explorateur de fichiers</a:t>
            </a:r>
          </a:p>
          <a:p>
            <a:pPr lvl="0"/>
            <a:r>
              <a:rPr lang="fr-FR" sz="1400" b="1" dirty="0"/>
              <a:t>via le glisser-déposer </a:t>
            </a:r>
          </a:p>
        </p:txBody>
      </p:sp>
      <p:sp>
        <p:nvSpPr>
          <p:cNvPr id="15" name="Rectangle à coins arrondis 14"/>
          <p:cNvSpPr/>
          <p:nvPr/>
        </p:nvSpPr>
        <p:spPr>
          <a:xfrm>
            <a:off x="293565" y="4473525"/>
            <a:ext cx="2519973" cy="1744395"/>
          </a:xfrm>
          <a:prstGeom prst="wedgeRoundRectCallout">
            <a:avLst>
              <a:gd name="adj1" fmla="val 76424"/>
              <a:gd name="adj2" fmla="val 1162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E</a:t>
            </a:r>
            <a:r>
              <a:rPr lang="fr-FR" sz="1400" b="1" dirty="0" smtClean="0"/>
              <a:t>léments </a:t>
            </a:r>
            <a:r>
              <a:rPr lang="fr-FR" sz="1400" b="1" dirty="0"/>
              <a:t>qui permettront à </a:t>
            </a:r>
            <a:r>
              <a:rPr lang="fr-FR" sz="1400" b="1" dirty="0" smtClean="0"/>
              <a:t>la caisse de mieux </a:t>
            </a:r>
            <a:r>
              <a:rPr lang="fr-FR" sz="1400" b="1" dirty="0"/>
              <a:t>comprendre votre requête. </a:t>
            </a:r>
          </a:p>
          <a:p>
            <a:r>
              <a:rPr lang="fr-FR" sz="1400" b="1" dirty="0" smtClean="0"/>
              <a:t>5000 </a:t>
            </a:r>
            <a:r>
              <a:rPr lang="fr-FR" sz="1400" b="1" dirty="0"/>
              <a:t>caractères maximum acceptés </a:t>
            </a:r>
          </a:p>
        </p:txBody>
      </p:sp>
    </p:spTree>
    <p:extLst>
      <p:ext uri="{BB962C8B-B14F-4D97-AF65-F5344CB8AC3E}">
        <p14:creationId xmlns:p14="http://schemas.microsoft.com/office/powerpoint/2010/main" val="41884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Signaler une situation de difficulté d'accès aux droits et aux soins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64" y="1846725"/>
            <a:ext cx="4540982" cy="489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Image 1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805" y="2126374"/>
            <a:ext cx="3461039" cy="160604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5" name="Connecteur droit avec flèche 4"/>
          <p:cNvCxnSpPr/>
          <p:nvPr/>
        </p:nvCxnSpPr>
        <p:spPr>
          <a:xfrm>
            <a:off x="2934555" y="2546252"/>
            <a:ext cx="1482700" cy="2672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à coins arrondis 16"/>
          <p:cNvSpPr/>
          <p:nvPr/>
        </p:nvSpPr>
        <p:spPr>
          <a:xfrm>
            <a:off x="7575456" y="3314551"/>
            <a:ext cx="3692766" cy="1806090"/>
          </a:xfrm>
          <a:prstGeom prst="wedgeRoundRectCallout">
            <a:avLst>
              <a:gd name="adj1" fmla="val -77268"/>
              <a:gd name="adj2" fmla="val -46761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 smtClean="0"/>
              <a:t>Saisine de la Mission accompagnement santé en ligne,</a:t>
            </a:r>
          </a:p>
          <a:p>
            <a:r>
              <a:rPr lang="fr-FR" sz="1400" b="1" dirty="0" smtClean="0"/>
              <a:t>avec une case à cocher afin </a:t>
            </a:r>
            <a:r>
              <a:rPr lang="fr-FR" sz="1400" b="1" dirty="0"/>
              <a:t>d’indiquer que vous avez bien recueilli le consentement de </a:t>
            </a:r>
            <a:r>
              <a:rPr lang="fr-FR" sz="1400" b="1" dirty="0" smtClean="0"/>
              <a:t>l’assuré, à l’oral </a:t>
            </a:r>
            <a:endParaRPr lang="fr-FR" sz="14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9137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Demander un rendez-vous pour un assuré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14" y="1731334"/>
            <a:ext cx="5956300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Imag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015" y="1836563"/>
            <a:ext cx="2348269" cy="1879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3" name="Connecteur droit avec flèche 2"/>
          <p:cNvCxnSpPr/>
          <p:nvPr/>
        </p:nvCxnSpPr>
        <p:spPr>
          <a:xfrm flipV="1">
            <a:off x="2841674" y="2602523"/>
            <a:ext cx="2813538" cy="56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à coins arrondis 10"/>
          <p:cNvSpPr/>
          <p:nvPr/>
        </p:nvSpPr>
        <p:spPr>
          <a:xfrm>
            <a:off x="7589524" y="4562034"/>
            <a:ext cx="3692766" cy="1173484"/>
          </a:xfrm>
          <a:prstGeom prst="wedgeRoundRectCallout">
            <a:avLst>
              <a:gd name="adj1" fmla="val -61649"/>
              <a:gd name="adj2" fmla="val -32849"/>
              <a:gd name="adj3" fmla="val 16667"/>
            </a:avLst>
          </a:prstGeom>
          <a:solidFill>
            <a:srgbClr val="E31C79"/>
          </a:solidFill>
          <a:ln>
            <a:solidFill>
              <a:srgbClr val="E31C7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FR" sz="1400" b="1" dirty="0"/>
              <a:t>Cette offre s’adresse uniquement aux personnes non autonomes et qui ne bénéficient pas de compte </a:t>
            </a:r>
            <a:r>
              <a:rPr lang="fr-FR" sz="1400" b="1" dirty="0" err="1" smtClean="0"/>
              <a:t>ameli</a:t>
            </a:r>
            <a:endParaRPr lang="fr-FR" sz="1400" b="1" dirty="0"/>
          </a:p>
        </p:txBody>
      </p:sp>
      <p:sp>
        <p:nvSpPr>
          <p:cNvPr id="2" name="Espace réservé du numéro de diapositive 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75A587B-5814-4D9B-9598-FE9CB954CB01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272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sque PPT V3">
  <a:themeElements>
    <a:clrScheme name="CNAM">
      <a:dk1>
        <a:srgbClr val="0C419A"/>
      </a:dk1>
      <a:lt1>
        <a:sysClr val="window" lastClr="FFFFFF"/>
      </a:lt1>
      <a:dk2>
        <a:srgbClr val="007FAD"/>
      </a:dk2>
      <a:lt2>
        <a:srgbClr val="545859"/>
      </a:lt2>
      <a:accent1>
        <a:srgbClr val="298478"/>
      </a:accent1>
      <a:accent2>
        <a:srgbClr val="C74E5A"/>
      </a:accent2>
      <a:accent3>
        <a:srgbClr val="007FAD"/>
      </a:accent3>
      <a:accent4>
        <a:srgbClr val="A05EB5"/>
      </a:accent4>
      <a:accent5>
        <a:srgbClr val="5E74B8"/>
      </a:accent5>
      <a:accent6>
        <a:srgbClr val="E11A81"/>
      </a:accent6>
      <a:hlink>
        <a:srgbClr val="0C419A"/>
      </a:hlink>
      <a:folHlink>
        <a:srgbClr val="54585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NAM_Template_PowerPoint_v4" id="{26C22B8F-5E05-F14C-9CB3-B37F511AC7C6}" vid="{59AAAB99-C36C-9647-8E13-E76025E32F41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masque PPT V3</Template>
  <TotalTime>3474</TotalTime>
  <Words>1458</Words>
  <Application>Microsoft Office PowerPoint</Application>
  <PresentationFormat>Grand écran</PresentationFormat>
  <Paragraphs>178</Paragraphs>
  <Slides>17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2" baseType="lpstr">
      <vt:lpstr>Arial</vt:lpstr>
      <vt:lpstr>Calibri</vt:lpstr>
      <vt:lpstr>Helvetica</vt:lpstr>
      <vt:lpstr>Symbol</vt:lpstr>
      <vt:lpstr>masque PPT V3</vt:lpstr>
      <vt:lpstr> PRÉSENTATION de l’Extranet espace partenaires     </vt:lpstr>
      <vt:lpstr>Objectif d’espace partenaires</vt:lpstr>
      <vt:lpstr>Fonctionnalités</vt:lpstr>
      <vt:lpstr>atouts d’Espace partenaires</vt:lpstr>
      <vt:lpstr>URL et profils</vt:lpstr>
      <vt:lpstr>Page d’accueil et offres de services</vt:lpstr>
      <vt:lpstr>ContActer votre organisme d’Assurance Maladie</vt:lpstr>
      <vt:lpstr>Signaler une situation de difficulté d'accès aux droits et aux soins</vt:lpstr>
      <vt:lpstr>Demander un rendez-vous pour un assuré </vt:lpstr>
      <vt:lpstr>Soumettre une demande d’étude de dossier</vt:lpstr>
      <vt:lpstr>Demander un document (qui sera envoyé à l’Assuré)</vt:lpstr>
      <vt:lpstr>Historique des demandes</vt:lpstr>
      <vt:lpstr>RÉPONSE de la caisse à une demande</vt:lpstr>
      <vt:lpstr>RGPD</vt:lpstr>
      <vt:lpstr>Foire aux questions</vt:lpstr>
      <vt:lpstr>SUPPORT : Flyer et manuels utilisateurs</vt:lpstr>
      <vt:lpstr>VOS CONTACTS</vt:lpstr>
    </vt:vector>
  </TitlesOfParts>
  <Company>CNAMTS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DE LA  PRÉSENTATION</dc:title>
  <dc:creator>VATUS ISABELLE</dc:creator>
  <cp:lastModifiedBy>DUHAMEL VALERIE (CPAM LOIR-ET-CHER)</cp:lastModifiedBy>
  <cp:revision>113</cp:revision>
  <cp:lastPrinted>2024-07-03T12:27:14Z</cp:lastPrinted>
  <dcterms:created xsi:type="dcterms:W3CDTF">2020-11-13T16:13:20Z</dcterms:created>
  <dcterms:modified xsi:type="dcterms:W3CDTF">2024-12-03T15:14:13Z</dcterms:modified>
</cp:coreProperties>
</file>