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3" r:id="rId2"/>
    <p:sldId id="272" r:id="rId3"/>
    <p:sldId id="274" r:id="rId4"/>
    <p:sldId id="264" r:id="rId5"/>
    <p:sldId id="275" r:id="rId6"/>
    <p:sldId id="277" r:id="rId7"/>
    <p:sldId id="276" r:id="rId8"/>
    <p:sldId id="278" r:id="rId9"/>
    <p:sldId id="279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003399"/>
    <a:srgbClr val="E5EBF7"/>
    <a:srgbClr val="000099"/>
    <a:srgbClr val="0000B4"/>
    <a:srgbClr val="0000CC"/>
    <a:srgbClr val="0033CC"/>
    <a:srgbClr val="3333FF"/>
    <a:srgbClr val="33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175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309379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EDC5C0-A567-423B-97E5-1253230A4377}" type="datetimeFigureOut">
              <a:rPr lang="fr-FR" smtClean="0"/>
              <a:t>06/01/2025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La gestion des offres de service et motifs par services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8B7538-ECBD-47FD-A56B-672EE44CD4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686955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50C5-3139-4CF2-A456-6A3ABAA776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38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50C5-3139-4CF2-A456-6A3ABAA776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3481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50C5-3139-4CF2-A456-6A3ABAA776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24295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50C5-3139-4CF2-A456-6A3ABAA776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0400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50C5-3139-4CF2-A456-6A3ABAA776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7384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ssurance Maladie Loir et Ch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45737" y="6020989"/>
            <a:ext cx="2602548" cy="663650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0512" y="5724812"/>
            <a:ext cx="2942864" cy="959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56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P last p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01769" y="6094142"/>
            <a:ext cx="2602548" cy="663650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231" y="3312314"/>
            <a:ext cx="4143541" cy="1351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6201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 l="78000" t="83000" r="1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C50C5-3139-4CF2-A456-6A3ABAA776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1877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microsoft.com/office/2007/relationships/hdphoto" Target="../media/hdphoto2.wdp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ance-services.gouv.fr/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1545337" y="1616814"/>
            <a:ext cx="9088878" cy="4180482"/>
          </a:xfrm>
          <a:prstGeom prst="rect">
            <a:avLst/>
          </a:prstGeom>
          <a:solidFill>
            <a:srgbClr val="003399"/>
          </a:solidFill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fr-FR" b="1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r>
              <a:rPr lang="fr-FR" b="1" dirty="0" smtClean="0">
                <a:solidFill>
                  <a:schemeClr val="bg1">
                    <a:lumMod val="95000"/>
                  </a:schemeClr>
                </a:solidFill>
              </a:rPr>
              <a:t>MEMO UTILISATEURS</a:t>
            </a:r>
          </a:p>
          <a:p>
            <a:pPr algn="ctr"/>
            <a:endParaRPr lang="fr-FR" b="1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r>
              <a:rPr lang="fr-FR" b="1" dirty="0">
                <a:solidFill>
                  <a:schemeClr val="bg1">
                    <a:lumMod val="95000"/>
                  </a:schemeClr>
                </a:solidFill>
              </a:rPr>
              <a:t>ESPACE </a:t>
            </a:r>
            <a:r>
              <a:rPr lang="fr-FR" b="1" dirty="0" smtClean="0">
                <a:solidFill>
                  <a:schemeClr val="bg1">
                    <a:lumMod val="95000"/>
                  </a:schemeClr>
                </a:solidFill>
              </a:rPr>
              <a:t>PARTENAIRES</a:t>
            </a:r>
          </a:p>
          <a:p>
            <a:pPr algn="ctr"/>
            <a:endParaRPr lang="fr-FR" b="1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r>
              <a:rPr lang="fr-FR" b="1" dirty="0">
                <a:solidFill>
                  <a:srgbClr val="CC0066"/>
                </a:solidFill>
              </a:rPr>
              <a:t>https://espace-partenaires.ameli.fr</a:t>
            </a:r>
            <a:endParaRPr lang="fr-FR" sz="2400" b="1" dirty="0">
              <a:solidFill>
                <a:srgbClr val="CC0066"/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2022" y="119666"/>
            <a:ext cx="4059037" cy="137624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181" y="149399"/>
            <a:ext cx="4141143" cy="1346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50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4159" y="1301325"/>
            <a:ext cx="9707965" cy="3994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</a:pPr>
            <a:r>
              <a:rPr lang="fr-FR" sz="2000" b="1" dirty="0">
                <a:solidFill>
                  <a:srgbClr val="003399"/>
                </a:solidFill>
              </a:rPr>
              <a:t>Espace Partenaires </a:t>
            </a:r>
            <a:r>
              <a:rPr lang="fr-FR" sz="2000" b="1" dirty="0" smtClean="0">
                <a:solidFill>
                  <a:srgbClr val="003399"/>
                </a:solidFill>
              </a:rPr>
              <a:t>c’est :</a:t>
            </a:r>
            <a:endParaRPr lang="fr-FR" sz="2000" b="1" dirty="0">
              <a:solidFill>
                <a:srgbClr val="003399"/>
              </a:solidFill>
            </a:endParaRPr>
          </a:p>
          <a:p>
            <a:pPr>
              <a:lnSpc>
                <a:spcPct val="160000"/>
              </a:lnSpc>
            </a:pPr>
            <a:endParaRPr lang="fr-FR" sz="1050" b="1" dirty="0" smtClean="0">
              <a:solidFill>
                <a:srgbClr val="003399"/>
              </a:solidFill>
            </a:endParaRPr>
          </a:p>
          <a:p>
            <a:pPr lvl="1">
              <a:lnSpc>
                <a:spcPct val="160000"/>
              </a:lnSpc>
            </a:pPr>
            <a:r>
              <a:rPr lang="fr-FR" sz="2000" b="1" dirty="0" smtClean="0">
                <a:solidFill>
                  <a:srgbClr val="003399"/>
                </a:solidFill>
              </a:rPr>
              <a:t>	</a:t>
            </a:r>
            <a:r>
              <a:rPr lang="fr-FR" b="1" dirty="0" smtClean="0">
                <a:solidFill>
                  <a:srgbClr val="003399"/>
                </a:solidFill>
              </a:rPr>
              <a:t>Un </a:t>
            </a:r>
            <a:r>
              <a:rPr lang="fr-FR" b="1" dirty="0">
                <a:solidFill>
                  <a:srgbClr val="003399"/>
                </a:solidFill>
              </a:rPr>
              <a:t>Extranet dédié à l’accompagnement des publics fragiles pour favoriser leur accès aux </a:t>
            </a:r>
          </a:p>
          <a:p>
            <a:pPr lvl="1">
              <a:lnSpc>
                <a:spcPct val="160000"/>
              </a:lnSpc>
            </a:pPr>
            <a:r>
              <a:rPr lang="fr-FR" b="1" dirty="0" smtClean="0">
                <a:solidFill>
                  <a:srgbClr val="003399"/>
                </a:solidFill>
              </a:rPr>
              <a:t>	droits </a:t>
            </a:r>
            <a:r>
              <a:rPr lang="fr-FR" b="1" dirty="0">
                <a:solidFill>
                  <a:srgbClr val="003399"/>
                </a:solidFill>
              </a:rPr>
              <a:t>et aux soins. </a:t>
            </a:r>
            <a:endParaRPr lang="fr-FR" b="1" dirty="0" smtClean="0">
              <a:solidFill>
                <a:srgbClr val="003399"/>
              </a:solidFill>
            </a:endParaRPr>
          </a:p>
          <a:p>
            <a:pPr lvl="1">
              <a:lnSpc>
                <a:spcPct val="160000"/>
              </a:lnSpc>
            </a:pPr>
            <a:endParaRPr lang="fr-FR" sz="900" b="1" dirty="0" smtClean="0">
              <a:solidFill>
                <a:srgbClr val="003399"/>
              </a:solidFill>
            </a:endParaRPr>
          </a:p>
          <a:p>
            <a:pPr lvl="1">
              <a:lnSpc>
                <a:spcPct val="160000"/>
              </a:lnSpc>
            </a:pPr>
            <a:r>
              <a:rPr lang="fr-FR" b="1" dirty="0" smtClean="0">
                <a:solidFill>
                  <a:srgbClr val="003399"/>
                </a:solidFill>
              </a:rPr>
              <a:t>	Des </a:t>
            </a:r>
            <a:r>
              <a:rPr lang="fr-FR" b="1" dirty="0">
                <a:solidFill>
                  <a:srgbClr val="003399"/>
                </a:solidFill>
              </a:rPr>
              <a:t>échanges personnalisés, simplifiés et sécurisés entre un partenaire et une caisse </a:t>
            </a:r>
          </a:p>
          <a:p>
            <a:pPr lvl="1">
              <a:lnSpc>
                <a:spcPct val="160000"/>
              </a:lnSpc>
            </a:pPr>
            <a:r>
              <a:rPr lang="fr-FR" b="1" dirty="0" smtClean="0">
                <a:solidFill>
                  <a:srgbClr val="003399"/>
                </a:solidFill>
              </a:rPr>
              <a:t>	d’Assurance </a:t>
            </a:r>
            <a:r>
              <a:rPr lang="fr-FR" b="1" dirty="0">
                <a:solidFill>
                  <a:srgbClr val="003399"/>
                </a:solidFill>
              </a:rPr>
              <a:t>Maladie.</a:t>
            </a:r>
          </a:p>
          <a:p>
            <a:pPr>
              <a:lnSpc>
                <a:spcPct val="160000"/>
              </a:lnSpc>
            </a:pPr>
            <a:endParaRPr lang="fr-FR" sz="900" b="1" dirty="0" smtClean="0">
              <a:solidFill>
                <a:srgbClr val="003399"/>
              </a:solidFill>
            </a:endParaRPr>
          </a:p>
          <a:p>
            <a:pPr lvl="1">
              <a:lnSpc>
                <a:spcPct val="160000"/>
              </a:lnSpc>
            </a:pPr>
            <a:r>
              <a:rPr lang="fr-FR" b="1" dirty="0" smtClean="0">
                <a:solidFill>
                  <a:srgbClr val="003399"/>
                </a:solidFill>
              </a:rPr>
              <a:t>	La </a:t>
            </a:r>
            <a:r>
              <a:rPr lang="fr-FR" b="1" dirty="0">
                <a:solidFill>
                  <a:srgbClr val="003399"/>
                </a:solidFill>
              </a:rPr>
              <a:t>mise à disposition d’offres de services et de motifs de contacts pour les partenaires à </a:t>
            </a:r>
          </a:p>
          <a:p>
            <a:pPr lvl="1">
              <a:lnSpc>
                <a:spcPct val="160000"/>
              </a:lnSpc>
            </a:pPr>
            <a:r>
              <a:rPr lang="fr-FR" b="1" dirty="0" smtClean="0">
                <a:solidFill>
                  <a:srgbClr val="003399"/>
                </a:solidFill>
              </a:rPr>
              <a:t>	destination </a:t>
            </a:r>
            <a:r>
              <a:rPr lang="fr-FR" b="1" dirty="0">
                <a:solidFill>
                  <a:srgbClr val="003399"/>
                </a:solidFill>
              </a:rPr>
              <a:t>des différents pôles de la </a:t>
            </a:r>
            <a:r>
              <a:rPr lang="fr-FR" b="1" dirty="0" err="1" smtClean="0">
                <a:solidFill>
                  <a:srgbClr val="003399"/>
                </a:solidFill>
              </a:rPr>
              <a:t>Cpam</a:t>
            </a:r>
            <a:endParaRPr lang="fr-FR" b="1" dirty="0">
              <a:solidFill>
                <a:srgbClr val="003399"/>
              </a:solidFill>
            </a:endParaRP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764359">
            <a:off x="1520550" y="2212123"/>
            <a:ext cx="794078" cy="779001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4158" y="3387841"/>
            <a:ext cx="924515" cy="702425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697295">
            <a:off x="1555283" y="4307501"/>
            <a:ext cx="645280" cy="941402"/>
          </a:xfrm>
          <a:prstGeom prst="rect">
            <a:avLst/>
          </a:prstGeom>
        </p:spPr>
      </p:pic>
      <p:sp>
        <p:nvSpPr>
          <p:cNvPr id="8" name="Titre 1"/>
          <p:cNvSpPr txBox="1">
            <a:spLocks/>
          </p:cNvSpPr>
          <p:nvPr/>
        </p:nvSpPr>
        <p:spPr>
          <a:xfrm>
            <a:off x="467790" y="292450"/>
            <a:ext cx="11223320" cy="725543"/>
          </a:xfrm>
          <a:prstGeom prst="rect">
            <a:avLst/>
          </a:prstGeom>
          <a:solidFill>
            <a:srgbClr val="003399"/>
          </a:solidFill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fr-FR" sz="2400" b="1" dirty="0" smtClean="0">
                <a:solidFill>
                  <a:schemeClr val="bg1"/>
                </a:solidFill>
              </a:rPr>
              <a:t>ESPACE PARTENAIRES</a:t>
            </a:r>
            <a:endParaRPr lang="fr-F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26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16494" y="1417320"/>
            <a:ext cx="107259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6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1600" b="1" dirty="0" smtClean="0">
                <a:solidFill>
                  <a:srgbClr val="003399"/>
                </a:solidFill>
              </a:rPr>
              <a:t>Cet </a:t>
            </a:r>
            <a:r>
              <a:rPr lang="fr-FR" sz="1600" b="1" dirty="0">
                <a:solidFill>
                  <a:srgbClr val="003399"/>
                </a:solidFill>
              </a:rPr>
              <a:t>extranet est dédié à l’accompagnement des publics dans une situation de fragilité pour faciliter </a:t>
            </a:r>
            <a:r>
              <a:rPr lang="fr-FR" sz="1600" b="1" dirty="0" smtClean="0">
                <a:solidFill>
                  <a:srgbClr val="003399"/>
                </a:solidFill>
              </a:rPr>
              <a:t>leur accès </a:t>
            </a:r>
            <a:r>
              <a:rPr lang="fr-FR" sz="1600" b="1" dirty="0">
                <a:solidFill>
                  <a:srgbClr val="003399"/>
                </a:solidFill>
              </a:rPr>
              <a:t>aux droits et aux soins. Son utilisation permet au partenaire de pallier l’incapacité ou le </a:t>
            </a:r>
            <a:r>
              <a:rPr lang="fr-FR" sz="1600" b="1" dirty="0" smtClean="0">
                <a:solidFill>
                  <a:srgbClr val="003399"/>
                </a:solidFill>
              </a:rPr>
              <a:t>manque d’autonomie </a:t>
            </a:r>
            <a:r>
              <a:rPr lang="fr-FR" sz="1600" b="1" dirty="0">
                <a:solidFill>
                  <a:srgbClr val="003399"/>
                </a:solidFill>
              </a:rPr>
              <a:t>de la personne pour utiliser les canaux </a:t>
            </a:r>
            <a:r>
              <a:rPr lang="fr-FR" sz="1600" b="1" dirty="0" smtClean="0">
                <a:solidFill>
                  <a:srgbClr val="003399"/>
                </a:solidFill>
              </a:rPr>
              <a:t>habituels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fr-FR" sz="1600" b="1" dirty="0" smtClean="0">
              <a:solidFill>
                <a:srgbClr val="003399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1600" b="1" dirty="0" smtClean="0">
                <a:solidFill>
                  <a:srgbClr val="003399"/>
                </a:solidFill>
              </a:rPr>
              <a:t>Le partenaire doit veiller à favoriser l’autonomie des personnes en priorisant le contact via son compte </a:t>
            </a:r>
            <a:r>
              <a:rPr lang="fr-FR" sz="1600" b="1" dirty="0" err="1" smtClean="0">
                <a:solidFill>
                  <a:srgbClr val="003399"/>
                </a:solidFill>
              </a:rPr>
              <a:t>Ameli</a:t>
            </a:r>
            <a:r>
              <a:rPr lang="fr-FR" sz="1600" b="1" dirty="0" smtClean="0">
                <a:solidFill>
                  <a:srgbClr val="003399"/>
                </a:solidFill>
              </a:rPr>
              <a:t> ou le 36 46</a:t>
            </a:r>
          </a:p>
          <a:p>
            <a:endParaRPr lang="fr-FR" sz="1600" b="1" dirty="0" smtClean="0">
              <a:solidFill>
                <a:srgbClr val="003399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1600" b="1" dirty="0" smtClean="0">
                <a:solidFill>
                  <a:srgbClr val="003399"/>
                </a:solidFill>
              </a:rPr>
              <a:t>Sauf </a:t>
            </a:r>
            <a:r>
              <a:rPr lang="fr-FR" sz="1600" b="1" dirty="0">
                <a:solidFill>
                  <a:srgbClr val="003399"/>
                </a:solidFill>
              </a:rPr>
              <a:t>urgence de soins mentionnée explicitement par le partenaire, les dossiers qui transitent par </a:t>
            </a:r>
            <a:r>
              <a:rPr lang="fr-FR" sz="1600" b="1" dirty="0" smtClean="0">
                <a:solidFill>
                  <a:srgbClr val="003399"/>
                </a:solidFill>
              </a:rPr>
              <a:t>Espace Partenaires </a:t>
            </a:r>
            <a:r>
              <a:rPr lang="fr-FR" sz="1600" b="1" dirty="0">
                <a:solidFill>
                  <a:srgbClr val="003399"/>
                </a:solidFill>
              </a:rPr>
              <a:t>ne bénéficient </a:t>
            </a:r>
            <a:r>
              <a:rPr lang="fr-FR" sz="1600" b="1" dirty="0" smtClean="0">
                <a:solidFill>
                  <a:srgbClr val="003399"/>
                </a:solidFill>
              </a:rPr>
              <a:t>pas d’un traitement </a:t>
            </a:r>
            <a:r>
              <a:rPr lang="fr-FR" sz="1600" b="1" dirty="0" smtClean="0">
                <a:solidFill>
                  <a:srgbClr val="003399"/>
                </a:solidFill>
              </a:rPr>
              <a:t>prioritaire</a:t>
            </a:r>
          </a:p>
          <a:p>
            <a:endParaRPr lang="fr-FR" sz="1600" b="1" dirty="0" smtClean="0">
              <a:solidFill>
                <a:srgbClr val="003399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1600" b="1" dirty="0" smtClean="0">
                <a:solidFill>
                  <a:srgbClr val="003399"/>
                </a:solidFill>
              </a:rPr>
              <a:t>Les </a:t>
            </a:r>
            <a:r>
              <a:rPr lang="fr-FR" sz="1600" b="1" dirty="0">
                <a:solidFill>
                  <a:srgbClr val="003399"/>
                </a:solidFill>
              </a:rPr>
              <a:t>éléments portés dans les zones commentaires ne doivent en aucun cas comprendre des </a:t>
            </a:r>
            <a:r>
              <a:rPr lang="fr-FR" sz="1600" b="1" dirty="0" smtClean="0">
                <a:solidFill>
                  <a:srgbClr val="003399"/>
                </a:solidFill>
              </a:rPr>
              <a:t>informations non </a:t>
            </a:r>
            <a:r>
              <a:rPr lang="fr-FR" sz="1600" b="1" dirty="0">
                <a:solidFill>
                  <a:srgbClr val="003399"/>
                </a:solidFill>
              </a:rPr>
              <a:t>pertinentes, inadéquates, ou excessives au regard de la finalité du traitement ; les données de santé </a:t>
            </a:r>
            <a:r>
              <a:rPr lang="fr-FR" sz="1600" b="1" dirty="0" smtClean="0">
                <a:solidFill>
                  <a:srgbClr val="003399"/>
                </a:solidFill>
              </a:rPr>
              <a:t>ne sont </a:t>
            </a:r>
            <a:r>
              <a:rPr lang="fr-FR" sz="1600" b="1" dirty="0">
                <a:solidFill>
                  <a:srgbClr val="003399"/>
                </a:solidFill>
              </a:rPr>
              <a:t>pas </a:t>
            </a:r>
            <a:r>
              <a:rPr lang="fr-FR" sz="1600" b="1" dirty="0" smtClean="0">
                <a:solidFill>
                  <a:srgbClr val="003399"/>
                </a:solidFill>
              </a:rPr>
              <a:t>autorisées.</a:t>
            </a:r>
          </a:p>
          <a:p>
            <a:endParaRPr lang="fr-FR" sz="1600" b="1" dirty="0" smtClean="0">
              <a:solidFill>
                <a:srgbClr val="003399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1600" b="1" dirty="0" smtClean="0">
                <a:solidFill>
                  <a:srgbClr val="003399"/>
                </a:solidFill>
              </a:rPr>
              <a:t>Les </a:t>
            </a:r>
            <a:r>
              <a:rPr lang="fr-FR" sz="1600" b="1" dirty="0">
                <a:solidFill>
                  <a:srgbClr val="003399"/>
                </a:solidFill>
              </a:rPr>
              <a:t>pièces jointes entrantes ne doivent en aucun cas excéder celles déterminées comme nécessaires </a:t>
            </a:r>
            <a:r>
              <a:rPr lang="fr-FR" sz="1600" b="1" dirty="0" smtClean="0">
                <a:solidFill>
                  <a:srgbClr val="003399"/>
                </a:solidFill>
              </a:rPr>
              <a:t>à l’instruction </a:t>
            </a:r>
            <a:r>
              <a:rPr lang="fr-FR" sz="1600" b="1" dirty="0">
                <a:solidFill>
                  <a:srgbClr val="003399"/>
                </a:solidFill>
              </a:rPr>
              <a:t>des dossiers.</a:t>
            </a:r>
            <a:endParaRPr lang="fr-FR" sz="1600" dirty="0">
              <a:solidFill>
                <a:srgbClr val="003399"/>
              </a:solidFill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67790" y="292450"/>
            <a:ext cx="11223320" cy="725543"/>
          </a:xfrm>
          <a:prstGeom prst="rect">
            <a:avLst/>
          </a:prstGeom>
          <a:solidFill>
            <a:srgbClr val="003399"/>
          </a:solidFill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fr-FR" sz="2400" b="1" dirty="0" smtClean="0">
                <a:solidFill>
                  <a:schemeClr val="bg1"/>
                </a:solidFill>
              </a:rPr>
              <a:t>GUIDE DES BONNES PRATIQUES</a:t>
            </a:r>
            <a:endParaRPr lang="fr-F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93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re 1"/>
          <p:cNvSpPr txBox="1">
            <a:spLocks/>
          </p:cNvSpPr>
          <p:nvPr/>
        </p:nvSpPr>
        <p:spPr>
          <a:xfrm>
            <a:off x="467790" y="292450"/>
            <a:ext cx="11223320" cy="725543"/>
          </a:xfrm>
          <a:prstGeom prst="rect">
            <a:avLst/>
          </a:prstGeom>
          <a:solidFill>
            <a:srgbClr val="003399"/>
          </a:solidFill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fr-FR" sz="2400" b="1" dirty="0" smtClean="0">
                <a:solidFill>
                  <a:schemeClr val="bg1"/>
                </a:solidFill>
              </a:rPr>
              <a:t>LA GESTION DES OFFRES DE SERVICES ET MOTIFS</a:t>
            </a:r>
            <a:endParaRPr lang="fr-FR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586239"/>
              </p:ext>
            </p:extLst>
          </p:nvPr>
        </p:nvGraphicFramePr>
        <p:xfrm>
          <a:off x="467790" y="1124713"/>
          <a:ext cx="11223320" cy="459943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611660">
                  <a:extLst>
                    <a:ext uri="{9D8B030D-6E8A-4147-A177-3AD203B41FA5}">
                      <a16:colId xmlns:a16="http://schemas.microsoft.com/office/drawing/2014/main" val="2576404813"/>
                    </a:ext>
                  </a:extLst>
                </a:gridCol>
                <a:gridCol w="5611660">
                  <a:extLst>
                    <a:ext uri="{9D8B030D-6E8A-4147-A177-3AD203B41FA5}">
                      <a16:colId xmlns:a16="http://schemas.microsoft.com/office/drawing/2014/main" val="3299573695"/>
                    </a:ext>
                  </a:extLst>
                </a:gridCol>
              </a:tblGrid>
              <a:tr h="414031">
                <a:tc gridSpan="2">
                  <a:txBody>
                    <a:bodyPr/>
                    <a:lstStyle/>
                    <a:p>
                      <a:pPr algn="ctr"/>
                      <a:r>
                        <a:rPr lang="fr-FR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Signaler une situation de difficulté d’accès aux droits ou aux soins concernant un assuré</a:t>
                      </a:r>
                      <a:endParaRPr lang="fr-FR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391471"/>
                  </a:ext>
                </a:extLst>
              </a:tr>
              <a:tr h="36802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bg1"/>
                          </a:solidFill>
                        </a:rPr>
                        <a:t>Fonctionnalités</a:t>
                      </a:r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bg1"/>
                          </a:solidFill>
                        </a:rPr>
                        <a:t>Précision</a:t>
                      </a:r>
                      <a:r>
                        <a:rPr lang="fr-FR" baseline="0" dirty="0" smtClean="0">
                          <a:solidFill>
                            <a:schemeClr val="bg1"/>
                          </a:solidFill>
                        </a:rPr>
                        <a:t>s</a:t>
                      </a:r>
                      <a:endParaRPr lang="fr-FR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320463"/>
                  </a:ext>
                </a:extLst>
              </a:tr>
              <a:tr h="3817372">
                <a:tc>
                  <a:txBody>
                    <a:bodyPr/>
                    <a:lstStyle/>
                    <a:p>
                      <a:pPr lvl="0">
                        <a:lnSpc>
                          <a:spcPct val="150000"/>
                        </a:lnSpc>
                      </a:pP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Permet de :</a:t>
                      </a:r>
                    </a:p>
                    <a:p>
                      <a:pPr lvl="1"/>
                      <a:endParaRPr lang="fr-FR" sz="1400" kern="1200" dirty="0" smtClean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2865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Poser une question concernant</a:t>
                      </a:r>
                      <a:r>
                        <a:rPr lang="fr-FR" sz="1400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un dossier complexe </a:t>
                      </a:r>
                    </a:p>
                    <a:p>
                      <a:pPr marL="457200" lvl="1" indent="0">
                        <a:buFont typeface="Arial" panose="020B0604020202020204" pitchFamily="34" charset="0"/>
                        <a:buNone/>
                      </a:pPr>
                      <a:endParaRPr lang="fr-FR" sz="1400" kern="1200" baseline="0" dirty="0" smtClean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2865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Signaler une situation urgente</a:t>
                      </a:r>
                    </a:p>
                    <a:p>
                      <a:pPr marL="628650" lvl="1" indent="-171450">
                        <a:buFont typeface="Arial" panose="020B0604020202020204" pitchFamily="34" charset="0"/>
                        <a:buChar char="•"/>
                      </a:pPr>
                      <a:endParaRPr lang="fr-FR" sz="1400" kern="1200" dirty="0" smtClean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2865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Faire un signalement Mission Accompagnement Santé</a:t>
                      </a:r>
                      <a:r>
                        <a:rPr lang="fr-FR" sz="1400" b="1" kern="1200" dirty="0" smtClean="0">
                          <a:solidFill>
                            <a:srgbClr val="CC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lvl="1"/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Cette fonctionnalité ne permet pas l’envoi de document.</a:t>
                      </a:r>
                    </a:p>
                    <a:p>
                      <a:endParaRPr lang="fr-FR" sz="1200" b="0" i="0" u="none" strike="noStrike" kern="1200" baseline="0" dirty="0" smtClean="0">
                        <a:solidFill>
                          <a:srgbClr val="003399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1200" b="0" i="0" u="none" strike="noStrike" kern="1200" baseline="0" dirty="0" smtClean="0">
                        <a:solidFill>
                          <a:srgbClr val="003399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400" b="1" i="1" u="none" strike="noStrike" kern="1200" baseline="0" dirty="0" smtClean="0">
                          <a:solidFill>
                            <a:srgbClr val="CC0066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lang="fr-FR" sz="1000" b="0" i="1" u="none" strike="noStrike" kern="1200" baseline="0" dirty="0" smtClean="0">
                          <a:solidFill>
                            <a:srgbClr val="003399"/>
                          </a:solidFill>
                          <a:latin typeface="+mn-lt"/>
                          <a:ea typeface="+mn-ea"/>
                          <a:cs typeface="+mn-cs"/>
                        </a:rPr>
                        <a:t>La Mission Accompagnement Santé peut aider à accéder à une consultation avec un médecin généraliste mais </a:t>
                      </a:r>
                      <a:r>
                        <a:rPr lang="fr-FR" sz="1000" b="0" i="1" u="none" strike="noStrike" kern="1200" baseline="0" dirty="0" smtClean="0">
                          <a:solidFill>
                            <a:srgbClr val="003399"/>
                          </a:solidFill>
                          <a:latin typeface="+mn-lt"/>
                          <a:ea typeface="+mn-ea"/>
                          <a:cs typeface="+mn-cs"/>
                        </a:rPr>
                        <a:t>n’a aucun </a:t>
                      </a:r>
                      <a:r>
                        <a:rPr lang="fr-FR" sz="1000" b="0" i="1" u="none" strike="noStrike" kern="1200" baseline="0" dirty="0" smtClean="0">
                          <a:solidFill>
                            <a:srgbClr val="003399"/>
                          </a:solidFill>
                          <a:latin typeface="+mn-lt"/>
                          <a:ea typeface="+mn-ea"/>
                          <a:cs typeface="+mn-cs"/>
                        </a:rPr>
                        <a:t>pouvoir </a:t>
                      </a:r>
                      <a:r>
                        <a:rPr lang="fr-FR" sz="1000" b="0" i="1" u="none" strike="noStrike" kern="1200" baseline="0" dirty="0" smtClean="0">
                          <a:solidFill>
                            <a:srgbClr val="003399"/>
                          </a:solidFill>
                          <a:latin typeface="+mn-lt"/>
                          <a:ea typeface="+mn-ea"/>
                          <a:cs typeface="+mn-cs"/>
                        </a:rPr>
                        <a:t>pour désigner </a:t>
                      </a:r>
                      <a:r>
                        <a:rPr lang="fr-FR" sz="1000" b="0" i="1" u="none" strike="noStrike" kern="1200" baseline="0" dirty="0" smtClean="0">
                          <a:solidFill>
                            <a:srgbClr val="003399"/>
                          </a:solidFill>
                          <a:latin typeface="+mn-lt"/>
                          <a:ea typeface="+mn-ea"/>
                          <a:cs typeface="+mn-cs"/>
                        </a:rPr>
                        <a:t>un médecin traitant pour une personne.</a:t>
                      </a:r>
                    </a:p>
                    <a:p>
                      <a:r>
                        <a:rPr lang="fr-FR" sz="1000" b="0" i="1" u="none" strike="noStrike" kern="1200" baseline="0" dirty="0" smtClean="0">
                          <a:solidFill>
                            <a:srgbClr val="003399"/>
                          </a:solidFill>
                          <a:latin typeface="+mn-lt"/>
                          <a:ea typeface="+mn-ea"/>
                          <a:cs typeface="+mn-cs"/>
                        </a:rPr>
                        <a:t>Le patient a libre-choix de son médecin et le médecin a libre choix d’accepter ou non de se déclarer médecin traitant du</a:t>
                      </a:r>
                    </a:p>
                    <a:p>
                      <a:r>
                        <a:rPr lang="fr-FR" sz="1000" b="0" i="1" u="none" strike="noStrike" kern="1200" baseline="0" dirty="0" smtClean="0">
                          <a:solidFill>
                            <a:srgbClr val="003399"/>
                          </a:solidFill>
                          <a:latin typeface="+mn-lt"/>
                          <a:ea typeface="+mn-ea"/>
                          <a:cs typeface="+mn-cs"/>
                        </a:rPr>
                        <a:t>patient.</a:t>
                      </a:r>
                      <a:endParaRPr lang="fr-FR" sz="1000" i="1" kern="1200" dirty="0" smtClean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50000"/>
                        </a:lnSpc>
                      </a:pP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Indiquer les éléments suivant dans la zone « Commentaire » :</a:t>
                      </a:r>
                    </a:p>
                    <a:p>
                      <a:pPr lvl="1"/>
                      <a:endParaRPr lang="fr-FR" sz="1400" kern="1200" dirty="0" smtClean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 le dossier a déjà </a:t>
                      </a: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été adressé </a:t>
                      </a: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une première</a:t>
                      </a:r>
                      <a:r>
                        <a:rPr lang="fr-FR" sz="1400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fois </a:t>
                      </a: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 un autre canal</a:t>
                      </a:r>
                      <a:r>
                        <a:rPr lang="fr-FR" sz="1400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: </a:t>
                      </a:r>
                      <a:r>
                        <a:rPr lang="fr-FR" sz="1400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préciser la </a:t>
                      </a:r>
                      <a:r>
                        <a:rPr lang="fr-FR" sz="1400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ate d’envoi du dossier </a:t>
                      </a: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 la</a:t>
                      </a:r>
                      <a:r>
                        <a:rPr lang="fr-FR" sz="1400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modalité </a:t>
                      </a: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</a:t>
                      </a: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transmission </a:t>
                      </a:r>
                      <a:r>
                        <a:rPr lang="fr-FR" sz="1400" i="1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(ex : suite rendez-vous</a:t>
                      </a:r>
                      <a:r>
                        <a:rPr lang="fr-FR" sz="1400" i="1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i="1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à l’</a:t>
                      </a:r>
                      <a:r>
                        <a:rPr lang="fr-FR" sz="1400" i="1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accueil, par courrier, par e-mail, </a:t>
                      </a:r>
                      <a:r>
                        <a:rPr lang="fr-FR" sz="1400" i="1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via</a:t>
                      </a:r>
                      <a:r>
                        <a:rPr lang="fr-FR" sz="1400" i="1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i="1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Espace </a:t>
                      </a:r>
                      <a:r>
                        <a:rPr lang="fr-FR" sz="1400" i="1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Partenaires avec le numéro de demande…).</a:t>
                      </a:r>
                      <a:endParaRPr lang="fr-FR" sz="1400" kern="1200" dirty="0" smtClean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lvl="1" indent="0">
                        <a:buFont typeface="Arial" panose="020B0604020202020204" pitchFamily="34" charset="0"/>
                        <a:buNone/>
                      </a:pPr>
                      <a:endParaRPr lang="fr-FR" sz="1400" kern="1200" dirty="0" smtClean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Compléter </a:t>
                      </a: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informations de l’assuré avec l’identité du demandeur sur le formulaire </a:t>
                      </a:r>
                      <a:r>
                        <a:rPr lang="fr-FR" sz="1400" i="1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fr-FR" sz="1400" i="1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 : rattachement enfant, nom du parent dans l’identification </a:t>
                      </a:r>
                      <a:r>
                        <a:rPr lang="fr-FR" sz="1400" i="1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l’assuré </a:t>
                      </a:r>
                      <a:r>
                        <a:rPr lang="fr-FR" sz="1400" i="1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nom prénom et date de naissance de l’enfant).</a:t>
                      </a:r>
                    </a:p>
                    <a:p>
                      <a:pPr marL="457200" lvl="1" indent="0">
                        <a:buFont typeface="Arial" panose="020B0604020202020204" pitchFamily="34" charset="0"/>
                        <a:buNone/>
                      </a:pPr>
                      <a:endParaRPr lang="fr-FR" sz="1400" kern="1200" dirty="0" smtClean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</a:t>
                      </a:r>
                      <a:r>
                        <a:rPr lang="fr-FR" sz="1400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est possible </a:t>
                      </a: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d’apporter </a:t>
                      </a: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 éléments complémentaires ou d’annuler une demande </a:t>
                      </a: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ayant le </a:t>
                      </a: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statut « Nouveau »</a:t>
                      </a:r>
                      <a:r>
                        <a:rPr lang="fr-FR" sz="1400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pPr marL="457200" lvl="1" indent="0">
                        <a:buFont typeface="Arial" panose="020B0604020202020204" pitchFamily="34" charset="0"/>
                        <a:buNone/>
                      </a:pPr>
                      <a:r>
                        <a:rPr lang="fr-FR" sz="1400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  <a:r>
                        <a:rPr lang="fr-FR" sz="1400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si elle a été «</a:t>
                      </a:r>
                      <a:r>
                        <a:rPr lang="fr-FR" sz="1400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Prise en charge », aucune modification ne pourra </a:t>
                      </a:r>
                    </a:p>
                    <a:p>
                      <a:pPr marL="457200" lvl="1" indent="0">
                        <a:buFont typeface="Arial" panose="020B0604020202020204" pitchFamily="34" charset="0"/>
                        <a:buNone/>
                      </a:pPr>
                      <a:r>
                        <a:rPr lang="fr-FR" sz="1400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être apportée.</a:t>
                      </a:r>
                      <a:endParaRPr lang="fr-FR" sz="1400" dirty="0" smtClean="0">
                        <a:solidFill>
                          <a:srgbClr val="003399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664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335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re 1"/>
          <p:cNvSpPr txBox="1">
            <a:spLocks/>
          </p:cNvSpPr>
          <p:nvPr/>
        </p:nvSpPr>
        <p:spPr>
          <a:xfrm>
            <a:off x="467790" y="292450"/>
            <a:ext cx="11223320" cy="725543"/>
          </a:xfrm>
          <a:prstGeom prst="rect">
            <a:avLst/>
          </a:prstGeom>
          <a:solidFill>
            <a:srgbClr val="003399"/>
          </a:solidFill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fr-FR" sz="2400" b="1" dirty="0" smtClean="0">
                <a:solidFill>
                  <a:schemeClr val="bg1"/>
                </a:solidFill>
              </a:rPr>
              <a:t>LA GESTION DES OFFRES DE SERVICES ET MOTIFS</a:t>
            </a:r>
            <a:endParaRPr lang="fr-FR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734963"/>
              </p:ext>
            </p:extLst>
          </p:nvPr>
        </p:nvGraphicFramePr>
        <p:xfrm>
          <a:off x="467790" y="1124713"/>
          <a:ext cx="11291394" cy="446856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645697">
                  <a:extLst>
                    <a:ext uri="{9D8B030D-6E8A-4147-A177-3AD203B41FA5}">
                      <a16:colId xmlns:a16="http://schemas.microsoft.com/office/drawing/2014/main" val="2576404813"/>
                    </a:ext>
                  </a:extLst>
                </a:gridCol>
                <a:gridCol w="5645697">
                  <a:extLst>
                    <a:ext uri="{9D8B030D-6E8A-4147-A177-3AD203B41FA5}">
                      <a16:colId xmlns:a16="http://schemas.microsoft.com/office/drawing/2014/main" val="3299573695"/>
                    </a:ext>
                  </a:extLst>
                </a:gridCol>
              </a:tblGrid>
              <a:tr h="321466">
                <a:tc gridSpan="2">
                  <a:txBody>
                    <a:bodyPr/>
                    <a:lstStyle/>
                    <a:p>
                      <a:pPr algn="ctr"/>
                      <a:r>
                        <a:rPr lang="fr-F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Demander un rendez-vous pour un assuré (1/2)</a:t>
                      </a:r>
                      <a:endParaRPr lang="fr-FR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391471"/>
                  </a:ext>
                </a:extLst>
              </a:tr>
              <a:tr h="321466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bg1"/>
                          </a:solidFill>
                        </a:rPr>
                        <a:t>Fonctionnalités</a:t>
                      </a:r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bg1"/>
                          </a:solidFill>
                        </a:rPr>
                        <a:t>Précision</a:t>
                      </a:r>
                      <a:r>
                        <a:rPr lang="fr-FR" baseline="0" dirty="0" smtClean="0">
                          <a:solidFill>
                            <a:schemeClr val="bg1"/>
                          </a:solidFill>
                        </a:rPr>
                        <a:t>s</a:t>
                      </a:r>
                      <a:endParaRPr lang="fr-FR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320463"/>
                  </a:ext>
                </a:extLst>
              </a:tr>
              <a:tr h="3737043">
                <a:tc>
                  <a:txBody>
                    <a:bodyPr/>
                    <a:lstStyle/>
                    <a:p>
                      <a:pPr lvl="0">
                        <a:lnSpc>
                          <a:spcPct val="150000"/>
                        </a:lnSpc>
                      </a:pP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Permet de </a:t>
                      </a:r>
                      <a:r>
                        <a:rPr lang="fr-FR" sz="1400" u="non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demander un rendez-vous </a:t>
                      </a:r>
                      <a:r>
                        <a:rPr lang="fr-FR" sz="1400" u="non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avec un conseiller de la </a:t>
                      </a:r>
                      <a:r>
                        <a:rPr lang="fr-FR" sz="1400" u="none" kern="1200" dirty="0" err="1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Cpam</a:t>
                      </a:r>
                      <a:r>
                        <a:rPr lang="fr-FR" sz="1400" u="none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lvl="0">
                        <a:lnSpc>
                          <a:spcPct val="150000"/>
                        </a:lnSpc>
                      </a:pPr>
                      <a:r>
                        <a:rPr lang="fr-FR" sz="1400" b="0" u="sng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Cette</a:t>
                      </a:r>
                      <a:r>
                        <a:rPr lang="fr-FR" sz="1400" b="1" u="sng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u="sng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offre de service est destinée aux assurés rencontrant des difficultés dans l’utilisation des services en ligne</a:t>
                      </a: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ne doit pas substituer aux modalités de prise de rendez-vous habituelles.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r-FR" sz="1400" u="none" kern="1200" dirty="0" smtClean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1400" u="none" kern="1200" dirty="0" smtClean="0">
                          <a:solidFill>
                            <a:srgbClr val="CC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demandes concernent : </a:t>
                      </a:r>
                    </a:p>
                    <a:p>
                      <a:endParaRPr lang="fr-FR" sz="1400" u="sng" kern="1200" dirty="0" smtClean="0">
                        <a:solidFill>
                          <a:srgbClr val="CC006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1400" u="sng" kern="1200" dirty="0" smtClean="0">
                        <a:solidFill>
                          <a:srgbClr val="CC006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1400" u="sng" kern="1200" dirty="0" smtClean="0">
                        <a:solidFill>
                          <a:srgbClr val="CC006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1400" u="sng" kern="1200" dirty="0" smtClean="0">
                        <a:solidFill>
                          <a:srgbClr val="CC006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1400" u="sng" kern="1200" dirty="0" smtClean="0">
                        <a:solidFill>
                          <a:srgbClr val="CC006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1400" u="sng" kern="1200" dirty="0" smtClean="0">
                        <a:solidFill>
                          <a:srgbClr val="CC006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1400" kern="1200" dirty="0" smtClean="0">
                        <a:solidFill>
                          <a:srgbClr val="CC006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</a:t>
                      </a:r>
                      <a:r>
                        <a:rPr lang="fr-FR" sz="1400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rendez-vous peuvent être </a:t>
                      </a:r>
                      <a:r>
                        <a:rPr lang="fr-FR" sz="1400" b="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téléphoniques</a:t>
                      </a:r>
                      <a:r>
                        <a:rPr lang="fr-FR" sz="1400" b="0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ou </a:t>
                      </a:r>
                      <a:r>
                        <a:rPr lang="fr-FR" sz="1400" b="0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physiques.</a:t>
                      </a:r>
                    </a:p>
                    <a:p>
                      <a:endParaRPr lang="fr-FR" sz="1400" b="0" kern="1200" baseline="0" dirty="0" smtClean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Indiquer les éléments suivant dans la zone « Commentaire » :</a:t>
                      </a:r>
                    </a:p>
                    <a:p>
                      <a:endParaRPr lang="fr-FR" sz="1400" kern="1200" dirty="0" smtClean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Objet du rendez-vous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400" kern="1200" dirty="0" smtClean="0">
                          <a:solidFill>
                            <a:srgbClr val="CC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Disponibilité </a:t>
                      </a:r>
                      <a:r>
                        <a:rPr lang="fr-FR" sz="1400" kern="1200" dirty="0" smtClean="0">
                          <a:solidFill>
                            <a:srgbClr val="CC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l’assuré pour le rendez-vous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S’il </a:t>
                      </a: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s’agit d’un rendez-vous</a:t>
                      </a:r>
                      <a:r>
                        <a:rPr lang="fr-FR" sz="1400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physique ou téléphonique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400" kern="1200" dirty="0" smtClean="0">
                          <a:solidFill>
                            <a:srgbClr val="CC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 interprète peut accompagner l’assuré lors </a:t>
                      </a:r>
                      <a:r>
                        <a:rPr lang="fr-FR" sz="1400" kern="1200" dirty="0" smtClean="0">
                          <a:solidFill>
                            <a:srgbClr val="CC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 rendez-vous.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</a:t>
                      </a:r>
                      <a:r>
                        <a:rPr lang="fr-FR" sz="1400" kern="1200" dirty="0" err="1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Cpam</a:t>
                      </a: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recontacte l’assuré avec le numéro suivant : 3646.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400" kern="1200" dirty="0" smtClean="0">
                          <a:solidFill>
                            <a:srgbClr val="CC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Possibilité </a:t>
                      </a:r>
                      <a:r>
                        <a:rPr lang="fr-FR" sz="1400" kern="1200" dirty="0" smtClean="0">
                          <a:solidFill>
                            <a:srgbClr val="CC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recontacter l’assuré en présence du travailleur social en cas de rendez-vous</a:t>
                      </a:r>
                      <a:r>
                        <a:rPr lang="fr-FR" sz="1400" kern="1200" baseline="0" dirty="0" smtClean="0">
                          <a:solidFill>
                            <a:srgbClr val="CC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kern="1200" dirty="0" smtClean="0">
                          <a:solidFill>
                            <a:srgbClr val="CC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téléphonique</a:t>
                      </a:r>
                      <a:r>
                        <a:rPr lang="fr-FR" sz="1400" kern="1200" dirty="0" smtClean="0">
                          <a:solidFill>
                            <a:srgbClr val="CC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fr-FR" sz="1400" kern="1200" dirty="0" smtClean="0">
                        <a:solidFill>
                          <a:srgbClr val="CC006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 est également possible de se rendre dans les </a:t>
                      </a: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 tooltip="accueils France Services (nouvelle fenêtre)"/>
                        </a:rPr>
                        <a:t>accueils France Services</a:t>
                      </a: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pour être accompagné dans les démarches en ligne, imprimer des documents, avoir des informations générales…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fr-FR" sz="1400" kern="1200" dirty="0" smtClean="0">
                        <a:solidFill>
                          <a:srgbClr val="CC006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664380"/>
                  </a:ext>
                </a:extLst>
              </a:tr>
            </a:tbl>
          </a:graphicData>
        </a:graphic>
      </p:graphicFrame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298858"/>
              </p:ext>
            </p:extLst>
          </p:nvPr>
        </p:nvGraphicFramePr>
        <p:xfrm>
          <a:off x="1186100" y="3662226"/>
          <a:ext cx="4591598" cy="151939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314894">
                  <a:extLst>
                    <a:ext uri="{9D8B030D-6E8A-4147-A177-3AD203B41FA5}">
                      <a16:colId xmlns:a16="http://schemas.microsoft.com/office/drawing/2014/main" val="3067437491"/>
                    </a:ext>
                  </a:extLst>
                </a:gridCol>
                <a:gridCol w="2276704">
                  <a:extLst>
                    <a:ext uri="{9D8B030D-6E8A-4147-A177-3AD203B41FA5}">
                      <a16:colId xmlns:a16="http://schemas.microsoft.com/office/drawing/2014/main" val="3410298614"/>
                    </a:ext>
                  </a:extLst>
                </a:gridCol>
              </a:tblGrid>
              <a:tr h="333744">
                <a:tc>
                  <a:txBody>
                    <a:bodyPr/>
                    <a:lstStyle/>
                    <a:p>
                      <a:r>
                        <a:rPr lang="fr-FR" sz="1400" b="0" dirty="0" smtClean="0">
                          <a:solidFill>
                            <a:srgbClr val="CC0066"/>
                          </a:solidFill>
                        </a:rPr>
                        <a:t>- L’AME</a:t>
                      </a:r>
                      <a:endParaRPr lang="fr-FR" sz="1400" b="0" dirty="0">
                        <a:solidFill>
                          <a:srgbClr val="CC0066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>
                          <a:solidFill>
                            <a:srgbClr val="CC0066"/>
                          </a:solidFill>
                        </a:rPr>
                        <a:t>- La</a:t>
                      </a:r>
                      <a:r>
                        <a:rPr lang="fr-FR" sz="1400" b="0" baseline="0" dirty="0" smtClean="0">
                          <a:solidFill>
                            <a:srgbClr val="CC0066"/>
                          </a:solidFill>
                        </a:rPr>
                        <a:t> p</a:t>
                      </a:r>
                      <a:r>
                        <a:rPr lang="fr-FR" sz="1400" b="0" dirty="0" smtClean="0">
                          <a:solidFill>
                            <a:srgbClr val="CC0066"/>
                          </a:solidFill>
                        </a:rPr>
                        <a:t>ension d’invalidité</a:t>
                      </a:r>
                      <a:endParaRPr lang="fr-FR" sz="1400" b="0" dirty="0">
                        <a:solidFill>
                          <a:srgbClr val="CC0066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42500286"/>
                  </a:ext>
                </a:extLst>
              </a:tr>
              <a:tr h="333744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CC0066"/>
                          </a:solidFill>
                        </a:rPr>
                        <a:t>- Les indemnités journalières</a:t>
                      </a:r>
                      <a:endParaRPr lang="fr-FR" sz="1400" dirty="0">
                        <a:solidFill>
                          <a:srgbClr val="CC0066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CC0066"/>
                          </a:solidFill>
                        </a:rPr>
                        <a:t>- Rentes</a:t>
                      </a:r>
                      <a:r>
                        <a:rPr lang="fr-FR" sz="1400" baseline="0" dirty="0" smtClean="0">
                          <a:solidFill>
                            <a:srgbClr val="CC0066"/>
                          </a:solidFill>
                        </a:rPr>
                        <a:t> AT/MP</a:t>
                      </a:r>
                      <a:endParaRPr lang="fr-FR" sz="1400" dirty="0">
                        <a:solidFill>
                          <a:srgbClr val="CC0066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6516009"/>
                  </a:ext>
                </a:extLst>
              </a:tr>
              <a:tr h="333744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CC0066"/>
                          </a:solidFill>
                        </a:rPr>
                        <a:t>- La C2S</a:t>
                      </a:r>
                      <a:endParaRPr lang="fr-FR" sz="1400" dirty="0">
                        <a:solidFill>
                          <a:srgbClr val="CC0066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CC0066"/>
                          </a:solidFill>
                        </a:rPr>
                        <a:t>- Service Social</a:t>
                      </a:r>
                      <a:endParaRPr lang="fr-FR" sz="1400" dirty="0">
                        <a:solidFill>
                          <a:srgbClr val="CC0066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10905613"/>
                  </a:ext>
                </a:extLst>
              </a:tr>
              <a:tr h="466327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rgbClr val="CC0066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rgbClr val="CC0066"/>
                          </a:solidFill>
                        </a:rPr>
                        <a:t>- Le </a:t>
                      </a:r>
                      <a:r>
                        <a:rPr lang="fr-FR" sz="1400" dirty="0" smtClean="0">
                          <a:solidFill>
                            <a:srgbClr val="CC0066"/>
                          </a:solidFill>
                        </a:rPr>
                        <a:t>capital </a:t>
                      </a:r>
                      <a:r>
                        <a:rPr lang="fr-FR" sz="1400" dirty="0" smtClean="0">
                          <a:solidFill>
                            <a:srgbClr val="CC0066"/>
                          </a:solidFill>
                        </a:rPr>
                        <a:t>décès</a:t>
                      </a:r>
                    </a:p>
                    <a:p>
                      <a:endParaRPr lang="fr-FR" sz="1400" dirty="0">
                        <a:solidFill>
                          <a:srgbClr val="CC0066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0255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80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re 1"/>
          <p:cNvSpPr txBox="1">
            <a:spLocks/>
          </p:cNvSpPr>
          <p:nvPr/>
        </p:nvSpPr>
        <p:spPr>
          <a:xfrm>
            <a:off x="467790" y="292450"/>
            <a:ext cx="11223320" cy="725543"/>
          </a:xfrm>
          <a:prstGeom prst="rect">
            <a:avLst/>
          </a:prstGeom>
          <a:solidFill>
            <a:srgbClr val="003399"/>
          </a:solidFill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fr-FR" sz="2400" b="1" dirty="0" smtClean="0">
                <a:solidFill>
                  <a:schemeClr val="bg1"/>
                </a:solidFill>
              </a:rPr>
              <a:t>LA GESTION DES OFFRES DE SERVICES ET MOTIFS</a:t>
            </a:r>
            <a:endParaRPr lang="fr-FR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8685807"/>
              </p:ext>
            </p:extLst>
          </p:nvPr>
        </p:nvGraphicFramePr>
        <p:xfrm>
          <a:off x="467790" y="1124713"/>
          <a:ext cx="11223320" cy="460077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611660">
                  <a:extLst>
                    <a:ext uri="{9D8B030D-6E8A-4147-A177-3AD203B41FA5}">
                      <a16:colId xmlns:a16="http://schemas.microsoft.com/office/drawing/2014/main" val="2576404813"/>
                    </a:ext>
                  </a:extLst>
                </a:gridCol>
                <a:gridCol w="5611660">
                  <a:extLst>
                    <a:ext uri="{9D8B030D-6E8A-4147-A177-3AD203B41FA5}">
                      <a16:colId xmlns:a16="http://schemas.microsoft.com/office/drawing/2014/main" val="3299573695"/>
                    </a:ext>
                  </a:extLst>
                </a:gridCol>
              </a:tblGrid>
              <a:tr h="401288">
                <a:tc gridSpan="2">
                  <a:txBody>
                    <a:bodyPr/>
                    <a:lstStyle/>
                    <a:p>
                      <a:pPr algn="ctr"/>
                      <a:r>
                        <a:rPr lang="fr-F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Demander un rendez-vous pour un assuré (2/2)</a:t>
                      </a:r>
                      <a:endParaRPr lang="fr-FR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391471"/>
                  </a:ext>
                </a:extLst>
              </a:tr>
              <a:tr h="364422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bg1"/>
                          </a:solidFill>
                        </a:rPr>
                        <a:t>Fonctionnalités</a:t>
                      </a:r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bg1"/>
                          </a:solidFill>
                        </a:rPr>
                        <a:t>Précision</a:t>
                      </a:r>
                      <a:r>
                        <a:rPr lang="fr-FR" baseline="0" dirty="0" smtClean="0">
                          <a:solidFill>
                            <a:schemeClr val="bg1"/>
                          </a:solidFill>
                        </a:rPr>
                        <a:t>s</a:t>
                      </a:r>
                      <a:endParaRPr lang="fr-FR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320463"/>
                  </a:ext>
                </a:extLst>
              </a:tr>
              <a:tr h="3833722">
                <a:tc>
                  <a:txBody>
                    <a:bodyPr/>
                    <a:lstStyle/>
                    <a:p>
                      <a:pPr lvl="0">
                        <a:lnSpc>
                          <a:spcPct val="150000"/>
                        </a:lnSpc>
                      </a:pPr>
                      <a:r>
                        <a:rPr lang="fr-FR" sz="1400" b="1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Rendez-vous au Centre d’Examen de Santé </a:t>
                      </a:r>
                      <a:endParaRPr lang="fr-FR" sz="1400" b="1" kern="1200" dirty="0" smtClean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lnSpc>
                          <a:spcPct val="150000"/>
                        </a:lnSpc>
                      </a:pPr>
                      <a:r>
                        <a:rPr lang="fr-FR" sz="1400" u="non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Pour effectuer</a:t>
                      </a:r>
                      <a:r>
                        <a:rPr lang="fr-FR" sz="1400" u="none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u="non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 </a:t>
                      </a:r>
                      <a:r>
                        <a:rPr lang="fr-FR" sz="1400" u="non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bilan de </a:t>
                      </a:r>
                      <a:r>
                        <a:rPr lang="fr-FR" sz="1400" u="non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santé complet à partir de 5 ans tous</a:t>
                      </a:r>
                      <a:r>
                        <a:rPr lang="fr-FR" sz="1400" u="none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les 2 ans.</a:t>
                      </a:r>
                      <a:endParaRPr lang="fr-FR" sz="1400" u="none" kern="1200" dirty="0" smtClean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fr-FR" sz="1400" u="none" kern="1200" dirty="0" smtClean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lvl="1" indent="0">
                        <a:buFont typeface="Arial" panose="020B0604020202020204" pitchFamily="34" charset="0"/>
                        <a:buNone/>
                      </a:pPr>
                      <a:r>
                        <a:rPr lang="fr-FR" sz="1400" u="non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Exemples d’examens </a:t>
                      </a:r>
                      <a:r>
                        <a:rPr lang="fr-FR" sz="1400" u="non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réalisés lors du bilan de santé : </a:t>
                      </a:r>
                      <a:endParaRPr lang="fr-FR" sz="1400" u="none" kern="1200" dirty="0" smtClean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200150" lvl="2" indent="-285750">
                        <a:buFont typeface="Courier New" panose="02070309020205020404" pitchFamily="49" charset="0"/>
                        <a:buChar char="o"/>
                      </a:pPr>
                      <a:r>
                        <a:rPr lang="fr-FR" sz="1400" u="none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Prise de sang</a:t>
                      </a:r>
                    </a:p>
                    <a:p>
                      <a:pPr marL="1200150" lvl="2" indent="-285750">
                        <a:buFont typeface="Courier New" panose="02070309020205020404" pitchFamily="49" charset="0"/>
                        <a:buChar char="o"/>
                      </a:pP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</a:rPr>
                        <a:t>Analyse d’urines</a:t>
                      </a:r>
                    </a:p>
                    <a:p>
                      <a:pPr marL="12001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</a:rPr>
                        <a:t>Electrocardiogramme</a:t>
                      </a:r>
                      <a:endParaRPr lang="fr-FR" sz="1400" b="0" kern="1200" dirty="0" smtClean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2001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</a:rPr>
                        <a:t>Mesure de la taille et du poids</a:t>
                      </a:r>
                      <a:endParaRPr lang="fr-FR" sz="1400" b="0" kern="1200" dirty="0" smtClean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2001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</a:rPr>
                        <a:t>Mesure de la capacité respiratoire</a:t>
                      </a:r>
                    </a:p>
                    <a:p>
                      <a:pPr marL="12001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</a:rPr>
                        <a:t>Examen dentaire</a:t>
                      </a:r>
                    </a:p>
                    <a:p>
                      <a:pPr marL="12001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</a:rPr>
                        <a:t>Examen de la vue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endParaRPr lang="fr-FR" sz="1400" kern="1200" dirty="0" smtClean="0">
                        <a:solidFill>
                          <a:srgbClr val="003399"/>
                        </a:solidFill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</a:rPr>
                        <a:t>Le patient est reçu par un conseiller</a:t>
                      </a:r>
                      <a:r>
                        <a:rPr lang="fr-FR" sz="1400" kern="1200" baseline="0" dirty="0" smtClean="0">
                          <a:solidFill>
                            <a:srgbClr val="003399"/>
                          </a:solidFill>
                          <a:effectLst/>
                        </a:rPr>
                        <a:t> de la </a:t>
                      </a:r>
                      <a:r>
                        <a:rPr lang="fr-FR" sz="1400" kern="1200" baseline="0" dirty="0" err="1" smtClean="0">
                          <a:solidFill>
                            <a:srgbClr val="003399"/>
                          </a:solidFill>
                          <a:effectLst/>
                        </a:rPr>
                        <a:t>Cpam</a:t>
                      </a:r>
                      <a:r>
                        <a:rPr lang="fr-FR" sz="1400" kern="1200" baseline="0" dirty="0" smtClean="0">
                          <a:solidFill>
                            <a:srgbClr val="003399"/>
                          </a:solidFill>
                          <a:effectLst/>
                        </a:rPr>
                        <a:t>, puis en </a:t>
                      </a: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</a:rPr>
                        <a:t>consultation par un infirmier et ensuite par un médecin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endParaRPr lang="fr-FR" sz="1400" kern="1200" dirty="0" smtClean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Lieu </a:t>
                      </a: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 bilan </a:t>
                      </a: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4</a:t>
                      </a:r>
                      <a:r>
                        <a:rPr lang="fr-FR" sz="1400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rue Weimar 41000 Blois</a:t>
                      </a:r>
                      <a:endParaRPr lang="fr-FR" sz="1400" kern="1200" dirty="0" smtClean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Indiquer les éléments suivants dans la zone commentaire :</a:t>
                      </a:r>
                    </a:p>
                    <a:p>
                      <a:endParaRPr lang="fr-FR" sz="1400" kern="1200" dirty="0" smtClean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Adresse</a:t>
                      </a:r>
                      <a:r>
                        <a:rPr lang="fr-FR" sz="1400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e-</a:t>
                      </a: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mail de l’assuré.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fr-FR" sz="1400" kern="1200" dirty="0" smtClean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N° de téléphone de l’assuré.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r-FR" sz="1400" kern="1200" dirty="0" smtClean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Disponibilités</a:t>
                      </a:r>
                      <a:r>
                        <a:rPr lang="fr-FR" sz="1400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souhaitées</a:t>
                      </a: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r-FR" sz="1400" kern="1200" dirty="0" smtClean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 est possible de réaliser </a:t>
                      </a:r>
                      <a:r>
                        <a:rPr lang="fr-FR" sz="1400" u="sng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une seule demande pour plusieurs personnes d’une même famille</a:t>
                      </a: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Indiquer les </a:t>
                      </a: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nom, prénom et date de naissance des </a:t>
                      </a: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chaque personnes dans </a:t>
                      </a: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zone « Commentaire ».</a:t>
                      </a:r>
                    </a:p>
                    <a:p>
                      <a:r>
                        <a:rPr lang="fr-FR" sz="1400" kern="1200" dirty="0" smtClean="0">
                          <a:solidFill>
                            <a:srgbClr val="CC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date et l’heure de la convocation seront rappelés sur la convocation.</a:t>
                      </a:r>
                    </a:p>
                    <a:p>
                      <a:r>
                        <a:rPr lang="fr-FR" sz="1400" kern="1200" dirty="0" smtClean="0">
                          <a:solidFill>
                            <a:srgbClr val="CC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Cette dernière sera adressée </a:t>
                      </a:r>
                      <a:r>
                        <a:rPr lang="fr-FR" sz="1400" kern="1200" baseline="0" dirty="0" smtClean="0">
                          <a:solidFill>
                            <a:srgbClr val="CC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 e-mail, voie postale ou via Espace Partenaires si l’assuré est placé sous </a:t>
                      </a:r>
                      <a:r>
                        <a:rPr lang="fr-FR" sz="1400" kern="1200" baseline="0" dirty="0" smtClean="0">
                          <a:solidFill>
                            <a:srgbClr val="CC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tutelle ou qu’une procuration a été transmise à nos services au préalable.</a:t>
                      </a:r>
                      <a:endParaRPr lang="fr-FR" sz="1400" i="1" kern="1200" dirty="0" smtClean="0">
                        <a:solidFill>
                          <a:srgbClr val="CC006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664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816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re 1"/>
          <p:cNvSpPr txBox="1">
            <a:spLocks/>
          </p:cNvSpPr>
          <p:nvPr/>
        </p:nvSpPr>
        <p:spPr>
          <a:xfrm>
            <a:off x="467790" y="292450"/>
            <a:ext cx="11223320" cy="725543"/>
          </a:xfrm>
          <a:prstGeom prst="rect">
            <a:avLst/>
          </a:prstGeom>
          <a:solidFill>
            <a:srgbClr val="003399"/>
          </a:solidFill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fr-FR" sz="2400" b="1" dirty="0" smtClean="0">
                <a:solidFill>
                  <a:schemeClr val="bg1"/>
                </a:solidFill>
              </a:rPr>
              <a:t>LA GESTION DES OFFRES DE SERVICES ET MOTIFS</a:t>
            </a:r>
            <a:endParaRPr lang="fr-FR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095499"/>
              </p:ext>
            </p:extLst>
          </p:nvPr>
        </p:nvGraphicFramePr>
        <p:xfrm>
          <a:off x="467790" y="1124713"/>
          <a:ext cx="11223320" cy="441436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611660">
                  <a:extLst>
                    <a:ext uri="{9D8B030D-6E8A-4147-A177-3AD203B41FA5}">
                      <a16:colId xmlns:a16="http://schemas.microsoft.com/office/drawing/2014/main" val="2576404813"/>
                    </a:ext>
                  </a:extLst>
                </a:gridCol>
                <a:gridCol w="5611660">
                  <a:extLst>
                    <a:ext uri="{9D8B030D-6E8A-4147-A177-3AD203B41FA5}">
                      <a16:colId xmlns:a16="http://schemas.microsoft.com/office/drawing/2014/main" val="3299573695"/>
                    </a:ext>
                  </a:extLst>
                </a:gridCol>
              </a:tblGrid>
              <a:tr h="383625">
                <a:tc gridSpan="2">
                  <a:txBody>
                    <a:bodyPr/>
                    <a:lstStyle/>
                    <a:p>
                      <a:pPr algn="ctr"/>
                      <a:r>
                        <a:rPr lang="fr-F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Transmettre et / ou suivre un dossier</a:t>
                      </a:r>
                      <a:endParaRPr lang="fr-FR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391471"/>
                  </a:ext>
                </a:extLst>
              </a:tr>
              <a:tr h="349661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bg1"/>
                          </a:solidFill>
                        </a:rPr>
                        <a:t>Fonctionnalités</a:t>
                      </a:r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bg1"/>
                          </a:solidFill>
                        </a:rPr>
                        <a:t>Précision</a:t>
                      </a:r>
                      <a:r>
                        <a:rPr lang="fr-FR" baseline="0" dirty="0" smtClean="0">
                          <a:solidFill>
                            <a:schemeClr val="bg1"/>
                          </a:solidFill>
                        </a:rPr>
                        <a:t>s</a:t>
                      </a:r>
                      <a:endParaRPr lang="fr-FR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320463"/>
                  </a:ext>
                </a:extLst>
              </a:tr>
              <a:tr h="3664977">
                <a:tc>
                  <a:txBody>
                    <a:bodyPr/>
                    <a:lstStyle/>
                    <a:p>
                      <a:pPr lvl="0">
                        <a:lnSpc>
                          <a:spcPct val="150000"/>
                        </a:lnSpc>
                      </a:pP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Permet l’envoi </a:t>
                      </a: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 le suivi des dossiers, </a:t>
                      </a:r>
                      <a:endParaRPr lang="fr-FR" sz="1400" kern="1200" dirty="0" smtClean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1400" kern="1200" dirty="0" smtClean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Cela</a:t>
                      </a:r>
                      <a:r>
                        <a:rPr lang="fr-FR" sz="1400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concerne l</a:t>
                      </a: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 demandes </a:t>
                      </a: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 </a:t>
                      </a: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endParaRPr lang="fr-FR" sz="1400" kern="1200" dirty="0" smtClean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L’ouverture</a:t>
                      </a:r>
                      <a:r>
                        <a:rPr lang="fr-FR" sz="1400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des droits (affiliation)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400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 changement de situation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400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L’Aide Médicale Etat (AME)</a:t>
                      </a:r>
                      <a:endParaRPr lang="fr-FR" sz="1400" kern="1200" dirty="0" smtClean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</a:t>
                      </a: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carte Vitale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</a:t>
                      </a:r>
                      <a:r>
                        <a:rPr lang="fr-FR" sz="1400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arrêt </a:t>
                      </a: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</a:t>
                      </a: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travail</a:t>
                      </a:r>
                      <a:r>
                        <a:rPr lang="fr-FR" sz="1400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maladie, maternité et paternité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400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 accident du travail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400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Complémentaire Santé Solidaire (C2S)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400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Une demande d’aide financière</a:t>
                      </a:r>
                      <a:endParaRPr lang="fr-FR" sz="1400" kern="1200" dirty="0" smtClean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L’invalidité </a:t>
                      </a:r>
                      <a:endParaRPr lang="fr-FR" sz="1400" kern="1200" dirty="0" smtClean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fr-FR" sz="1400" kern="1200" dirty="0" smtClean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fr-FR" sz="1400" kern="1200" dirty="0" smtClean="0">
                          <a:solidFill>
                            <a:srgbClr val="CC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 canal ne permet pas l’envoi des feuilles de soins ou factures de transports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fr-FR" sz="1400" u="non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Prioriser l’utilisation du format PDF.</a:t>
                      </a:r>
                    </a:p>
                    <a:p>
                      <a:pPr marL="457200" lvl="1" indent="0">
                        <a:buFont typeface="Arial" panose="020B0604020202020204" pitchFamily="34" charset="0"/>
                        <a:buNone/>
                      </a:pPr>
                      <a:endParaRPr lang="fr-FR" sz="1400" u="none" kern="1200" dirty="0" smtClean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400" u="non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Favoriser l’envoi d’une pièce jointe unique</a:t>
                      </a:r>
                      <a:r>
                        <a:rPr lang="fr-FR" sz="1400" u="none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si possible.</a:t>
                      </a:r>
                      <a:endParaRPr lang="fr-FR" sz="1400" u="none" kern="1200" dirty="0" smtClean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endParaRPr lang="fr-FR" sz="1400" u="sng" kern="1200" dirty="0" smtClean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400" kern="1200" dirty="0" smtClean="0">
                          <a:solidFill>
                            <a:srgbClr val="CC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Pour les demandes d’affiliation + C2S cumulées : sélectionner le motif suivant</a:t>
                      </a:r>
                      <a:r>
                        <a:rPr lang="fr-FR" sz="1400" kern="1200" baseline="0" dirty="0" smtClean="0">
                          <a:solidFill>
                            <a:srgbClr val="CC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kern="1200" dirty="0" smtClean="0">
                          <a:solidFill>
                            <a:srgbClr val="CC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 Ouverture de droits ». 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fr-FR" sz="1400" kern="1200" dirty="0" smtClean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Pour les demandes de rattachement enfant et les demandes de déclaration de grossesse : </a:t>
                      </a:r>
                    </a:p>
                    <a:p>
                      <a:pPr marL="457200" lvl="1" indent="0">
                        <a:buFont typeface="Arial" panose="020B0604020202020204" pitchFamily="34" charset="0"/>
                        <a:buNone/>
                      </a:pPr>
                      <a:r>
                        <a:rPr lang="fr-FR" sz="1400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</a:t>
                      </a: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sélectionner le motif « Ouverture de droits ».</a:t>
                      </a:r>
                    </a:p>
                    <a:p>
                      <a:pPr marL="457200" lvl="1" indent="0">
                        <a:buFont typeface="Arial" panose="020B0604020202020204" pitchFamily="34" charset="0"/>
                        <a:buNone/>
                      </a:pPr>
                      <a:endParaRPr lang="fr-FR" sz="1400" kern="1200" dirty="0" smtClean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Pour les demandes de rétroactivité AME ou C2S si les pièces nécessaires n’ont pas été fournies dans le dossier initial</a:t>
                      </a:r>
                      <a:r>
                        <a:rPr lang="fr-FR" sz="1400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:</a:t>
                      </a: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sélectionner le motif AME ou C2S.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664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364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re 1"/>
          <p:cNvSpPr txBox="1">
            <a:spLocks/>
          </p:cNvSpPr>
          <p:nvPr/>
        </p:nvSpPr>
        <p:spPr>
          <a:xfrm>
            <a:off x="467790" y="292450"/>
            <a:ext cx="11223320" cy="725543"/>
          </a:xfrm>
          <a:prstGeom prst="rect">
            <a:avLst/>
          </a:prstGeom>
          <a:solidFill>
            <a:srgbClr val="003399"/>
          </a:solidFill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fr-FR" sz="2400" b="1" dirty="0" smtClean="0">
                <a:solidFill>
                  <a:schemeClr val="bg1"/>
                </a:solidFill>
              </a:rPr>
              <a:t>LA GESTION DES OFFRES DE SERVICES ET MOTIFS</a:t>
            </a:r>
            <a:endParaRPr lang="fr-FR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3415654"/>
              </p:ext>
            </p:extLst>
          </p:nvPr>
        </p:nvGraphicFramePr>
        <p:xfrm>
          <a:off x="467790" y="1124713"/>
          <a:ext cx="11223320" cy="434702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611660">
                  <a:extLst>
                    <a:ext uri="{9D8B030D-6E8A-4147-A177-3AD203B41FA5}">
                      <a16:colId xmlns:a16="http://schemas.microsoft.com/office/drawing/2014/main" val="2576404813"/>
                    </a:ext>
                  </a:extLst>
                </a:gridCol>
                <a:gridCol w="5611660">
                  <a:extLst>
                    <a:ext uri="{9D8B030D-6E8A-4147-A177-3AD203B41FA5}">
                      <a16:colId xmlns:a16="http://schemas.microsoft.com/office/drawing/2014/main" val="3299573695"/>
                    </a:ext>
                  </a:extLst>
                </a:gridCol>
              </a:tblGrid>
              <a:tr h="377244">
                <a:tc gridSpan="2">
                  <a:txBody>
                    <a:bodyPr/>
                    <a:lstStyle/>
                    <a:p>
                      <a:pPr algn="ctr"/>
                      <a:r>
                        <a:rPr lang="fr-F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Demander un document pour un assuré</a:t>
                      </a:r>
                      <a:endParaRPr lang="fr-FR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391471"/>
                  </a:ext>
                </a:extLst>
              </a:tr>
              <a:tr h="343845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bg1"/>
                          </a:solidFill>
                        </a:rPr>
                        <a:t>Fonctionnalités</a:t>
                      </a:r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bg1"/>
                          </a:solidFill>
                        </a:rPr>
                        <a:t>Précision</a:t>
                      </a:r>
                      <a:r>
                        <a:rPr lang="fr-FR" baseline="0" dirty="0" smtClean="0">
                          <a:solidFill>
                            <a:schemeClr val="bg1"/>
                          </a:solidFill>
                        </a:rPr>
                        <a:t>s</a:t>
                      </a:r>
                      <a:endParaRPr lang="fr-FR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320463"/>
                  </a:ext>
                </a:extLst>
              </a:tr>
              <a:tr h="3604021">
                <a:tc>
                  <a:txBody>
                    <a:bodyPr/>
                    <a:lstStyle/>
                    <a:p>
                      <a:pPr lvl="0">
                        <a:lnSpc>
                          <a:spcPct val="150000"/>
                        </a:lnSpc>
                      </a:pP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Permet de demander un document pour un assuré : </a:t>
                      </a:r>
                    </a:p>
                    <a:p>
                      <a:pPr lvl="0"/>
                      <a:endParaRPr lang="fr-FR" sz="1400" kern="1200" dirty="0" smtClean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Attestation de droits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Formulaire </a:t>
                      </a: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carte Vitale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Certificat</a:t>
                      </a:r>
                      <a:r>
                        <a:rPr lang="fr-FR" sz="1400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provisoire </a:t>
                      </a:r>
                      <a:r>
                        <a:rPr lang="fr-FR" sz="1400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</a:t>
                      </a: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CEAM (Carte</a:t>
                      </a:r>
                      <a:r>
                        <a:rPr lang="fr-FR" sz="1400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Européenne)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400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Relevé d’indemnités journalières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400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Relevé de pension d’invalidité</a:t>
                      </a:r>
                      <a:endParaRPr lang="fr-FR" sz="1400" kern="1200" dirty="0" smtClean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Document relatif à </a:t>
                      </a:r>
                      <a:r>
                        <a:rPr lang="fr-FR" sz="1400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prévention</a:t>
                      </a:r>
                    </a:p>
                    <a:p>
                      <a:pPr marL="457200" lvl="1" indent="0">
                        <a:buFont typeface="Arial" panose="020B0604020202020204" pitchFamily="34" charset="0"/>
                        <a:buNone/>
                      </a:pPr>
                      <a:endParaRPr lang="fr-FR" sz="1400" kern="1200" dirty="0" smtClean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fr-FR" sz="1400" kern="1200" dirty="0" smtClean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400" b="1" u="none" kern="1200" baseline="0" dirty="0" smtClean="0">
                          <a:solidFill>
                            <a:srgbClr val="CC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document est systématiquement adressé </a:t>
                      </a:r>
                      <a:r>
                        <a:rPr lang="fr-FR" sz="1400" b="1" u="none" kern="1200" baseline="0" dirty="0" smtClean="0">
                          <a:solidFill>
                            <a:srgbClr val="CC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à </a:t>
                      </a:r>
                      <a:r>
                        <a:rPr lang="fr-FR" sz="1400" b="1" u="none" kern="1200" baseline="0" dirty="0" smtClean="0">
                          <a:solidFill>
                            <a:srgbClr val="CC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l’assuré</a:t>
                      </a:r>
                      <a:r>
                        <a:rPr lang="fr-FR" sz="1400" b="1" u="none" kern="1200" baseline="0" dirty="0" smtClean="0">
                          <a:solidFill>
                            <a:srgbClr val="CC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fr-FR" sz="1000" b="0" i="1" u="none" kern="1200" baseline="0" dirty="0" smtClean="0">
                          <a:solidFill>
                            <a:srgbClr val="CC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 présence d’un compte </a:t>
                      </a:r>
                      <a:r>
                        <a:rPr lang="fr-FR" sz="1000" b="0" i="1" u="none" kern="1200" baseline="0" dirty="0" err="1" smtClean="0">
                          <a:solidFill>
                            <a:srgbClr val="CC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Ameli</a:t>
                      </a:r>
                      <a:r>
                        <a:rPr lang="fr-FR" sz="1000" b="0" i="1" u="none" kern="1200" baseline="0" dirty="0" smtClean="0">
                          <a:solidFill>
                            <a:srgbClr val="CC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l’envoi se fait par messagerie sinon par voie postale.</a:t>
                      </a:r>
                      <a:endParaRPr lang="fr-FR" sz="1000" b="0" i="1" u="none" kern="1200" baseline="0" dirty="0" smtClean="0">
                        <a:solidFill>
                          <a:srgbClr val="CC006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400" b="0" u="none" kern="1200" baseline="0" dirty="0" smtClean="0">
                          <a:solidFill>
                            <a:srgbClr val="CC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Excepté si ce dernier est placé sous tutelle </a:t>
                      </a:r>
                      <a:r>
                        <a:rPr lang="fr-FR" sz="1400" b="0" u="none" kern="1200" baseline="0" dirty="0" smtClean="0">
                          <a:solidFill>
                            <a:srgbClr val="CC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 </a:t>
                      </a:r>
                      <a:r>
                        <a:rPr lang="fr-FR" sz="1400" b="0" u="none" kern="1200" baseline="0" dirty="0" smtClean="0">
                          <a:solidFill>
                            <a:srgbClr val="CC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qu’une procuration a été fournie à nos services au préalable, dans ce cas il sera adressé au mandataire.</a:t>
                      </a:r>
                      <a:endParaRPr lang="fr-FR" sz="1400" b="0" u="none" kern="1200" baseline="0" dirty="0">
                        <a:solidFill>
                          <a:srgbClr val="CC006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fr-FR" sz="1400" u="non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Indiquer les informations nécessaires</a:t>
                      </a:r>
                      <a:r>
                        <a:rPr lang="fr-FR" sz="1400" u="none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:</a:t>
                      </a:r>
                    </a:p>
                    <a:p>
                      <a:pPr marL="457200" lvl="1" indent="0">
                        <a:buFont typeface="Arial" panose="020B0604020202020204" pitchFamily="34" charset="0"/>
                        <a:buNone/>
                      </a:pPr>
                      <a:endParaRPr lang="fr-FR" sz="1400" u="none" kern="1200" baseline="0" dirty="0" smtClean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lvl="1" indent="0">
                        <a:buFont typeface="Arial" panose="020B0604020202020204" pitchFamily="34" charset="0"/>
                        <a:buNone/>
                      </a:pPr>
                      <a:endParaRPr lang="fr-FR" sz="1400" u="none" kern="1200" baseline="0" dirty="0" smtClean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400" u="none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période concernée</a:t>
                      </a:r>
                    </a:p>
                    <a:p>
                      <a:pPr marL="457200" lvl="1" indent="0">
                        <a:buFont typeface="Arial" panose="020B0604020202020204" pitchFamily="34" charset="0"/>
                        <a:buNone/>
                      </a:pPr>
                      <a:endParaRPr lang="fr-FR" sz="1400" u="none" kern="1200" baseline="0" dirty="0" smtClean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400" u="none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 cela concerne </a:t>
                      </a:r>
                      <a:r>
                        <a:rPr lang="fr-FR" sz="1400" u="none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 </a:t>
                      </a:r>
                      <a:r>
                        <a:rPr lang="fr-FR" sz="1400" u="none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bénéficiaire en particulier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fr-FR" sz="1400" u="none" kern="1200" baseline="0" dirty="0" smtClean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r-FR" sz="1400" u="none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664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33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re 1"/>
          <p:cNvSpPr txBox="1">
            <a:spLocks/>
          </p:cNvSpPr>
          <p:nvPr/>
        </p:nvSpPr>
        <p:spPr>
          <a:xfrm>
            <a:off x="467790" y="292450"/>
            <a:ext cx="11223320" cy="725543"/>
          </a:xfrm>
          <a:prstGeom prst="rect">
            <a:avLst/>
          </a:prstGeom>
          <a:solidFill>
            <a:srgbClr val="003399"/>
          </a:solidFill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fr-FR" sz="2400" b="1" dirty="0" smtClean="0">
                <a:solidFill>
                  <a:schemeClr val="bg1"/>
                </a:solidFill>
              </a:rPr>
              <a:t>LA GESTION DES OFFRES DE SERVICES ET MOTIFS</a:t>
            </a:r>
            <a:endParaRPr lang="fr-FR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693156"/>
              </p:ext>
            </p:extLst>
          </p:nvPr>
        </p:nvGraphicFramePr>
        <p:xfrm>
          <a:off x="467790" y="1124713"/>
          <a:ext cx="11223320" cy="423760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611660">
                  <a:extLst>
                    <a:ext uri="{9D8B030D-6E8A-4147-A177-3AD203B41FA5}">
                      <a16:colId xmlns:a16="http://schemas.microsoft.com/office/drawing/2014/main" val="2576404813"/>
                    </a:ext>
                  </a:extLst>
                </a:gridCol>
                <a:gridCol w="5611660">
                  <a:extLst>
                    <a:ext uri="{9D8B030D-6E8A-4147-A177-3AD203B41FA5}">
                      <a16:colId xmlns:a16="http://schemas.microsoft.com/office/drawing/2014/main" val="3299573695"/>
                    </a:ext>
                  </a:extLst>
                </a:gridCol>
              </a:tblGrid>
              <a:tr h="366876">
                <a:tc gridSpan="2">
                  <a:txBody>
                    <a:bodyPr/>
                    <a:lstStyle/>
                    <a:p>
                      <a:pPr algn="ctr"/>
                      <a:r>
                        <a:rPr lang="fr-F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Contacter votre organisme d'assurance Maladie</a:t>
                      </a:r>
                      <a:endParaRPr lang="fr-FR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391471"/>
                  </a:ext>
                </a:extLst>
              </a:tr>
              <a:tr h="334395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bg1"/>
                          </a:solidFill>
                        </a:rPr>
                        <a:t>Fonctionnalités</a:t>
                      </a:r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bg1"/>
                          </a:solidFill>
                        </a:rPr>
                        <a:t>Précision</a:t>
                      </a:r>
                      <a:r>
                        <a:rPr lang="fr-FR" baseline="0" dirty="0" smtClean="0">
                          <a:solidFill>
                            <a:schemeClr val="bg1"/>
                          </a:solidFill>
                        </a:rPr>
                        <a:t>s</a:t>
                      </a:r>
                      <a:endParaRPr lang="fr-FR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320463"/>
                  </a:ext>
                </a:extLst>
              </a:tr>
              <a:tr h="3504968">
                <a:tc>
                  <a:txBody>
                    <a:bodyPr/>
                    <a:lstStyle/>
                    <a:p>
                      <a:pPr lvl="0">
                        <a:lnSpc>
                          <a:spcPct val="150000"/>
                        </a:lnSpc>
                      </a:pPr>
                      <a:r>
                        <a:rPr lang="fr-FR" sz="1400" b="0" u="none" dirty="0" smtClean="0">
                          <a:solidFill>
                            <a:srgbClr val="003399"/>
                          </a:solidFill>
                          <a:latin typeface="+mn-lt"/>
                        </a:rPr>
                        <a:t>Permet de poser des questions concernant</a:t>
                      </a:r>
                      <a:r>
                        <a:rPr lang="fr-FR" sz="1400" b="0" u="none" baseline="0" dirty="0" smtClean="0">
                          <a:solidFill>
                            <a:srgbClr val="003399"/>
                          </a:solidFill>
                          <a:latin typeface="+mn-lt"/>
                        </a:rPr>
                        <a:t> :</a:t>
                      </a:r>
                    </a:p>
                    <a:p>
                      <a:pPr lvl="0"/>
                      <a:endParaRPr lang="fr-FR" sz="1400" b="0" u="none" baseline="0" dirty="0" smtClean="0">
                        <a:solidFill>
                          <a:srgbClr val="003399"/>
                        </a:solidFill>
                        <a:latin typeface="+mn-lt"/>
                      </a:endParaRP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400" b="0" u="none" dirty="0" smtClean="0">
                          <a:solidFill>
                            <a:srgbClr val="003399"/>
                          </a:solidFill>
                          <a:latin typeface="+mn-lt"/>
                        </a:rPr>
                        <a:t>Les offres de service de </a:t>
                      </a:r>
                      <a:r>
                        <a:rPr lang="fr-FR" sz="1400" b="0" u="none" dirty="0" smtClean="0">
                          <a:solidFill>
                            <a:srgbClr val="003399"/>
                          </a:solidFill>
                          <a:latin typeface="+mn-lt"/>
                        </a:rPr>
                        <a:t>la </a:t>
                      </a:r>
                      <a:r>
                        <a:rPr lang="fr-FR" sz="1400" b="0" u="none" dirty="0" err="1" smtClean="0">
                          <a:solidFill>
                            <a:srgbClr val="003399"/>
                          </a:solidFill>
                          <a:latin typeface="+mn-lt"/>
                        </a:rPr>
                        <a:t>Cpam</a:t>
                      </a:r>
                      <a:endParaRPr lang="fr-FR" sz="1400" b="0" u="none" dirty="0" smtClean="0">
                        <a:solidFill>
                          <a:srgbClr val="003399"/>
                        </a:solidFill>
                        <a:latin typeface="+mn-lt"/>
                      </a:endParaRP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fr-FR" sz="1400" b="0" u="none" dirty="0" smtClean="0">
                        <a:solidFill>
                          <a:srgbClr val="003399"/>
                        </a:solidFill>
                        <a:latin typeface="+mn-lt"/>
                      </a:endParaRP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400" b="0" u="none" dirty="0" smtClean="0">
                          <a:solidFill>
                            <a:srgbClr val="003399"/>
                          </a:solidFill>
                          <a:latin typeface="+mn-lt"/>
                        </a:rPr>
                        <a:t>Gérer la convention de partenariat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fr-FR" sz="1400" b="0" u="none" dirty="0" smtClean="0">
                        <a:solidFill>
                          <a:srgbClr val="003399"/>
                        </a:solidFill>
                        <a:latin typeface="+mn-lt"/>
                      </a:endParaRP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400" b="0" u="none" dirty="0" smtClean="0">
                          <a:solidFill>
                            <a:srgbClr val="003399"/>
                          </a:solidFill>
                          <a:latin typeface="+mn-lt"/>
                        </a:rPr>
                        <a:t>Signaler des modifications du ou des compte(s) Gestionnaire(s) </a:t>
                      </a:r>
                      <a:r>
                        <a:rPr lang="fr-FR" sz="1400" b="0" u="none" dirty="0" smtClean="0">
                          <a:solidFill>
                            <a:srgbClr val="003399"/>
                          </a:solidFill>
                          <a:latin typeface="+mn-lt"/>
                        </a:rPr>
                        <a:t>de Espace Partenaires </a:t>
                      </a:r>
                      <a:endParaRPr lang="fr-FR" sz="1400" b="0" u="none" dirty="0" smtClean="0">
                        <a:solidFill>
                          <a:srgbClr val="003399"/>
                        </a:solidFill>
                        <a:latin typeface="+mn-lt"/>
                      </a:endParaRP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fr-FR" sz="1400" b="0" u="none" dirty="0" smtClean="0">
                        <a:solidFill>
                          <a:srgbClr val="003399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400" u="none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Dans la zone « Commentaire » 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400" u="none" kern="1200" dirty="0" smtClean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400" u="non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</a:t>
                      </a:r>
                      <a:r>
                        <a:rPr lang="fr-FR" sz="1400" u="none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ce n’est pas le technicien formulant la demande :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1400" u="none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indiquer </a:t>
                      </a:r>
                      <a:r>
                        <a:rPr lang="fr-FR" sz="1400" u="none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</a:t>
                      </a:r>
                      <a:r>
                        <a:rPr lang="fr-FR" sz="1400" u="none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lang="fr-FR" sz="1400" u="non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om et prénom de l’interlocuteur demandant à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1400" u="none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être</a:t>
                      </a:r>
                      <a:r>
                        <a:rPr lang="fr-FR" sz="1400" u="none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contacté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r-FR" sz="1400" u="none" kern="1200" baseline="0" dirty="0" smtClean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400" u="none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Préciser le moyen de contact : e-mail, contact téléphonique…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fr-FR" sz="1400" u="none" kern="1200" baseline="0" dirty="0" smtClean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400" u="none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Indiquer les disponibilités du demandeur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664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031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1353</TotalTime>
  <Words>1253</Words>
  <Application>Microsoft Office PowerPoint</Application>
  <PresentationFormat>Grand écran</PresentationFormat>
  <Paragraphs>189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Calibri</vt:lpstr>
      <vt:lpstr>Courier New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Cnam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GESTION DES OFFRES DE SERVICES ET MOTIFS</dc:title>
  <dc:creator>THLANG LYNA (CPAM LOIR-ET-CHER)</dc:creator>
  <cp:lastModifiedBy>DUHAMEL VALERIE (CPAM LOIR-ET-CHER)</cp:lastModifiedBy>
  <cp:revision>93</cp:revision>
  <dcterms:created xsi:type="dcterms:W3CDTF">2024-08-20T11:47:22Z</dcterms:created>
  <dcterms:modified xsi:type="dcterms:W3CDTF">2025-01-06T10:58:10Z</dcterms:modified>
</cp:coreProperties>
</file>