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2" r:id="rId3"/>
    <p:sldId id="274" r:id="rId4"/>
    <p:sldId id="264" r:id="rId5"/>
    <p:sldId id="275" r:id="rId6"/>
    <p:sldId id="277" r:id="rId7"/>
    <p:sldId id="276" r:id="rId8"/>
    <p:sldId id="278" r:id="rId9"/>
    <p:sldId id="27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3399"/>
    <a:srgbClr val="E5EBF7"/>
    <a:srgbClr val="000099"/>
    <a:srgbClr val="0000B4"/>
    <a:srgbClr val="0000CC"/>
    <a:srgbClr val="0033CC"/>
    <a:srgbClr val="3333FF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7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0937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C5C0-A567-423B-97E5-1253230A4377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La gestion des offres de service et motifs par services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B7538-ECBD-47FD-A56B-672EE44CD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869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8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8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429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0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384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urance Maladie Loir et Ch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5737" y="6020989"/>
            <a:ext cx="2602548" cy="6636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0512" y="5724812"/>
            <a:ext cx="2942864" cy="95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6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P las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1769" y="6094142"/>
            <a:ext cx="2602548" cy="66365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31" y="3312314"/>
            <a:ext cx="4143541" cy="135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2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l="78000" t="83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50C5-3139-4CF2-A456-6A3ABAA776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nce-services.gouv.fr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545337" y="1616814"/>
            <a:ext cx="9088878" cy="4180482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MEMO UTILISATEURS</a:t>
            </a:r>
          </a:p>
          <a:p>
            <a:pPr algn="ctr"/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ESPACE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PARTENAIRES</a:t>
            </a:r>
          </a:p>
          <a:p>
            <a:pPr algn="ctr"/>
            <a:endParaRPr lang="fr-F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rgbClr val="CC0066"/>
                </a:solidFill>
              </a:rPr>
              <a:t>https://espace-partenaires.ameli.fr</a:t>
            </a:r>
            <a:endParaRPr lang="fr-FR" sz="2400" b="1" dirty="0">
              <a:solidFill>
                <a:srgbClr val="CC0066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22" y="119666"/>
            <a:ext cx="4059037" cy="13762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1" y="149399"/>
            <a:ext cx="4141143" cy="134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4159" y="1301325"/>
            <a:ext cx="9707965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fr-FR" sz="2000" b="1" dirty="0">
                <a:solidFill>
                  <a:srgbClr val="003399"/>
                </a:solidFill>
              </a:rPr>
              <a:t>Espace Partenaires </a:t>
            </a:r>
            <a:r>
              <a:rPr lang="fr-FR" sz="2000" b="1" dirty="0" smtClean="0">
                <a:solidFill>
                  <a:srgbClr val="003399"/>
                </a:solidFill>
              </a:rPr>
              <a:t>c’est :</a:t>
            </a:r>
            <a:endParaRPr lang="fr-FR" sz="2000" b="1" dirty="0">
              <a:solidFill>
                <a:srgbClr val="003399"/>
              </a:solidFill>
            </a:endParaRPr>
          </a:p>
          <a:p>
            <a:pPr>
              <a:lnSpc>
                <a:spcPct val="160000"/>
              </a:lnSpc>
            </a:pPr>
            <a:endParaRPr lang="fr-FR" sz="1050" b="1" dirty="0" smtClean="0">
              <a:solidFill>
                <a:srgbClr val="003399"/>
              </a:solidFill>
            </a:endParaRPr>
          </a:p>
          <a:p>
            <a:pPr lvl="1">
              <a:lnSpc>
                <a:spcPct val="160000"/>
              </a:lnSpc>
            </a:pPr>
            <a:r>
              <a:rPr lang="fr-FR" sz="2000" b="1" dirty="0" smtClean="0">
                <a:solidFill>
                  <a:srgbClr val="003399"/>
                </a:solidFill>
              </a:rPr>
              <a:t>	</a:t>
            </a:r>
            <a:r>
              <a:rPr lang="fr-FR" b="1" dirty="0" smtClean="0">
                <a:solidFill>
                  <a:srgbClr val="003399"/>
                </a:solidFill>
              </a:rPr>
              <a:t>Un </a:t>
            </a:r>
            <a:r>
              <a:rPr lang="fr-FR" b="1" dirty="0">
                <a:solidFill>
                  <a:srgbClr val="003399"/>
                </a:solidFill>
              </a:rPr>
              <a:t>Extranet dédié à l’accompagnement des publics fragiles pour favoriser leur accès aux </a:t>
            </a:r>
          </a:p>
          <a:p>
            <a:pPr lvl="1">
              <a:lnSpc>
                <a:spcPct val="160000"/>
              </a:lnSpc>
            </a:pPr>
            <a:r>
              <a:rPr lang="fr-FR" b="1" dirty="0" smtClean="0">
                <a:solidFill>
                  <a:srgbClr val="003399"/>
                </a:solidFill>
              </a:rPr>
              <a:t>	droits </a:t>
            </a:r>
            <a:r>
              <a:rPr lang="fr-FR" b="1" dirty="0">
                <a:solidFill>
                  <a:srgbClr val="003399"/>
                </a:solidFill>
              </a:rPr>
              <a:t>et aux soins. </a:t>
            </a:r>
            <a:endParaRPr lang="fr-FR" b="1" dirty="0" smtClean="0">
              <a:solidFill>
                <a:srgbClr val="003399"/>
              </a:solidFill>
            </a:endParaRPr>
          </a:p>
          <a:p>
            <a:pPr lvl="1">
              <a:lnSpc>
                <a:spcPct val="160000"/>
              </a:lnSpc>
            </a:pPr>
            <a:endParaRPr lang="fr-FR" sz="900" b="1" dirty="0" smtClean="0">
              <a:solidFill>
                <a:srgbClr val="003399"/>
              </a:solidFill>
            </a:endParaRPr>
          </a:p>
          <a:p>
            <a:pPr lvl="1">
              <a:lnSpc>
                <a:spcPct val="160000"/>
              </a:lnSpc>
            </a:pPr>
            <a:r>
              <a:rPr lang="fr-FR" b="1" dirty="0" smtClean="0">
                <a:solidFill>
                  <a:srgbClr val="003399"/>
                </a:solidFill>
              </a:rPr>
              <a:t>	Des </a:t>
            </a:r>
            <a:r>
              <a:rPr lang="fr-FR" b="1" dirty="0">
                <a:solidFill>
                  <a:srgbClr val="003399"/>
                </a:solidFill>
              </a:rPr>
              <a:t>échanges personnalisés, simplifiés et sécurisés entre un partenaire et une caisse </a:t>
            </a:r>
          </a:p>
          <a:p>
            <a:pPr lvl="1">
              <a:lnSpc>
                <a:spcPct val="160000"/>
              </a:lnSpc>
            </a:pPr>
            <a:r>
              <a:rPr lang="fr-FR" b="1" dirty="0" smtClean="0">
                <a:solidFill>
                  <a:srgbClr val="003399"/>
                </a:solidFill>
              </a:rPr>
              <a:t>	d’Assurance </a:t>
            </a:r>
            <a:r>
              <a:rPr lang="fr-FR" b="1" dirty="0">
                <a:solidFill>
                  <a:srgbClr val="003399"/>
                </a:solidFill>
              </a:rPr>
              <a:t>Maladie.</a:t>
            </a:r>
          </a:p>
          <a:p>
            <a:pPr>
              <a:lnSpc>
                <a:spcPct val="160000"/>
              </a:lnSpc>
            </a:pPr>
            <a:endParaRPr lang="fr-FR" sz="900" b="1" dirty="0" smtClean="0">
              <a:solidFill>
                <a:srgbClr val="003399"/>
              </a:solidFill>
            </a:endParaRPr>
          </a:p>
          <a:p>
            <a:pPr lvl="1">
              <a:lnSpc>
                <a:spcPct val="160000"/>
              </a:lnSpc>
            </a:pPr>
            <a:r>
              <a:rPr lang="fr-FR" b="1" dirty="0" smtClean="0">
                <a:solidFill>
                  <a:srgbClr val="003399"/>
                </a:solidFill>
              </a:rPr>
              <a:t>	La </a:t>
            </a:r>
            <a:r>
              <a:rPr lang="fr-FR" b="1" dirty="0">
                <a:solidFill>
                  <a:srgbClr val="003399"/>
                </a:solidFill>
              </a:rPr>
              <a:t>mise à disposition d’offres de services et de motifs de contacts pour les partenaires à </a:t>
            </a:r>
          </a:p>
          <a:p>
            <a:pPr lvl="1">
              <a:lnSpc>
                <a:spcPct val="160000"/>
              </a:lnSpc>
            </a:pPr>
            <a:r>
              <a:rPr lang="fr-FR" b="1" dirty="0" smtClean="0">
                <a:solidFill>
                  <a:srgbClr val="003399"/>
                </a:solidFill>
              </a:rPr>
              <a:t>	destination </a:t>
            </a:r>
            <a:r>
              <a:rPr lang="fr-FR" b="1" dirty="0">
                <a:solidFill>
                  <a:srgbClr val="003399"/>
                </a:solidFill>
              </a:rPr>
              <a:t>des différents pôles de la </a:t>
            </a:r>
            <a:r>
              <a:rPr lang="fr-FR" b="1" dirty="0" err="1" smtClean="0">
                <a:solidFill>
                  <a:srgbClr val="003399"/>
                </a:solidFill>
              </a:rPr>
              <a:t>Cpam</a:t>
            </a:r>
            <a:endParaRPr lang="fr-FR" b="1" dirty="0">
              <a:solidFill>
                <a:srgbClr val="003399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4359">
            <a:off x="1520550" y="2212123"/>
            <a:ext cx="794078" cy="77900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158" y="3387841"/>
            <a:ext cx="924515" cy="70242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97295">
            <a:off x="1555283" y="4307501"/>
            <a:ext cx="645280" cy="94140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ESPACE PARTENAIRES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6494" y="1417320"/>
            <a:ext cx="10725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003399"/>
                </a:solidFill>
              </a:rPr>
              <a:t>Cet </a:t>
            </a:r>
            <a:r>
              <a:rPr lang="fr-FR" sz="1600" b="1" dirty="0">
                <a:solidFill>
                  <a:srgbClr val="003399"/>
                </a:solidFill>
              </a:rPr>
              <a:t>extranet est dédié à l’accompagnement des publics dans une situation de fragilité pour faciliter </a:t>
            </a:r>
            <a:r>
              <a:rPr lang="fr-FR" sz="1600" b="1" dirty="0" smtClean="0">
                <a:solidFill>
                  <a:srgbClr val="003399"/>
                </a:solidFill>
              </a:rPr>
              <a:t>leur accès </a:t>
            </a:r>
            <a:r>
              <a:rPr lang="fr-FR" sz="1600" b="1" dirty="0">
                <a:solidFill>
                  <a:srgbClr val="003399"/>
                </a:solidFill>
              </a:rPr>
              <a:t>aux droits et aux soins. Son utilisation permet au partenaire de pallier l’incapacité ou le </a:t>
            </a:r>
            <a:r>
              <a:rPr lang="fr-FR" sz="1600" b="1" dirty="0" smtClean="0">
                <a:solidFill>
                  <a:srgbClr val="003399"/>
                </a:solidFill>
              </a:rPr>
              <a:t>manque d’autonomie </a:t>
            </a:r>
            <a:r>
              <a:rPr lang="fr-FR" sz="1600" b="1" dirty="0">
                <a:solidFill>
                  <a:srgbClr val="003399"/>
                </a:solidFill>
              </a:rPr>
              <a:t>de la personne pour utiliser les canaux </a:t>
            </a:r>
            <a:r>
              <a:rPr lang="fr-FR" sz="1600" b="1" dirty="0" smtClean="0">
                <a:solidFill>
                  <a:srgbClr val="003399"/>
                </a:solidFill>
              </a:rPr>
              <a:t>habituels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1600" b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003399"/>
                </a:solidFill>
              </a:rPr>
              <a:t>Le partenaire doit veiller à favoriser l’autonomie des personnes en priorisant le contact via son compte </a:t>
            </a:r>
            <a:r>
              <a:rPr lang="fr-FR" sz="1600" b="1" dirty="0" err="1" smtClean="0">
                <a:solidFill>
                  <a:srgbClr val="003399"/>
                </a:solidFill>
              </a:rPr>
              <a:t>Ameli</a:t>
            </a:r>
            <a:r>
              <a:rPr lang="fr-FR" sz="1600" b="1" dirty="0" smtClean="0">
                <a:solidFill>
                  <a:srgbClr val="003399"/>
                </a:solidFill>
              </a:rPr>
              <a:t> ou le 36 46</a:t>
            </a:r>
          </a:p>
          <a:p>
            <a:endParaRPr lang="fr-FR" sz="1600" b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003399"/>
                </a:solidFill>
              </a:rPr>
              <a:t>Sauf </a:t>
            </a:r>
            <a:r>
              <a:rPr lang="fr-FR" sz="1600" b="1" dirty="0">
                <a:solidFill>
                  <a:srgbClr val="003399"/>
                </a:solidFill>
              </a:rPr>
              <a:t>urgence de soins mentionnée explicitement par le partenaire, les dossiers qui transitent par </a:t>
            </a:r>
            <a:r>
              <a:rPr lang="fr-FR" sz="1600" b="1" dirty="0" smtClean="0">
                <a:solidFill>
                  <a:srgbClr val="003399"/>
                </a:solidFill>
              </a:rPr>
              <a:t>Espace Partenaires </a:t>
            </a:r>
            <a:r>
              <a:rPr lang="fr-FR" sz="1600" b="1" dirty="0">
                <a:solidFill>
                  <a:srgbClr val="003399"/>
                </a:solidFill>
              </a:rPr>
              <a:t>ne bénéficient </a:t>
            </a:r>
            <a:r>
              <a:rPr lang="fr-FR" sz="1600" b="1" dirty="0" smtClean="0">
                <a:solidFill>
                  <a:srgbClr val="003399"/>
                </a:solidFill>
              </a:rPr>
              <a:t>pas d’un traitement </a:t>
            </a:r>
            <a:r>
              <a:rPr lang="fr-FR" sz="1600" b="1" dirty="0" smtClean="0">
                <a:solidFill>
                  <a:srgbClr val="003399"/>
                </a:solidFill>
              </a:rPr>
              <a:t>prioritaire</a:t>
            </a:r>
          </a:p>
          <a:p>
            <a:endParaRPr lang="fr-FR" sz="1600" b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003399"/>
                </a:solidFill>
              </a:rPr>
              <a:t>Les </a:t>
            </a:r>
            <a:r>
              <a:rPr lang="fr-FR" sz="1600" b="1" dirty="0">
                <a:solidFill>
                  <a:srgbClr val="003399"/>
                </a:solidFill>
              </a:rPr>
              <a:t>éléments portés dans les zones commentaires ne doivent en aucun cas comprendre des </a:t>
            </a:r>
            <a:r>
              <a:rPr lang="fr-FR" sz="1600" b="1" dirty="0" smtClean="0">
                <a:solidFill>
                  <a:srgbClr val="003399"/>
                </a:solidFill>
              </a:rPr>
              <a:t>informations non </a:t>
            </a:r>
            <a:r>
              <a:rPr lang="fr-FR" sz="1600" b="1" dirty="0">
                <a:solidFill>
                  <a:srgbClr val="003399"/>
                </a:solidFill>
              </a:rPr>
              <a:t>pertinentes, inadéquates, ou excessives au regard de la finalité du traitement ; les données de santé </a:t>
            </a:r>
            <a:r>
              <a:rPr lang="fr-FR" sz="1600" b="1" dirty="0" smtClean="0">
                <a:solidFill>
                  <a:srgbClr val="003399"/>
                </a:solidFill>
              </a:rPr>
              <a:t>ne sont </a:t>
            </a:r>
            <a:r>
              <a:rPr lang="fr-FR" sz="1600" b="1" dirty="0">
                <a:solidFill>
                  <a:srgbClr val="003399"/>
                </a:solidFill>
              </a:rPr>
              <a:t>pas </a:t>
            </a:r>
            <a:r>
              <a:rPr lang="fr-FR" sz="1600" b="1" dirty="0" smtClean="0">
                <a:solidFill>
                  <a:srgbClr val="003399"/>
                </a:solidFill>
              </a:rPr>
              <a:t>autorisées.</a:t>
            </a:r>
          </a:p>
          <a:p>
            <a:endParaRPr lang="fr-FR" sz="1600" b="1" dirty="0" smtClean="0">
              <a:solidFill>
                <a:srgbClr val="00339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003399"/>
                </a:solidFill>
              </a:rPr>
              <a:t>Les </a:t>
            </a:r>
            <a:r>
              <a:rPr lang="fr-FR" sz="1600" b="1" dirty="0">
                <a:solidFill>
                  <a:srgbClr val="003399"/>
                </a:solidFill>
              </a:rPr>
              <a:t>pièces jointes entrantes ne doivent en aucun cas excéder celles déterminées comme nécessaires </a:t>
            </a:r>
            <a:r>
              <a:rPr lang="fr-FR" sz="1600" b="1" dirty="0" smtClean="0">
                <a:solidFill>
                  <a:srgbClr val="003399"/>
                </a:solidFill>
              </a:rPr>
              <a:t>à l’instruction </a:t>
            </a:r>
            <a:r>
              <a:rPr lang="fr-FR" sz="1600" b="1" dirty="0">
                <a:solidFill>
                  <a:srgbClr val="003399"/>
                </a:solidFill>
              </a:rPr>
              <a:t>des dossiers.</a:t>
            </a:r>
            <a:endParaRPr lang="fr-FR" sz="1600" dirty="0">
              <a:solidFill>
                <a:srgbClr val="003399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GUIDE DES BONNES PRATIQUES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86239"/>
              </p:ext>
            </p:extLst>
          </p:nvPr>
        </p:nvGraphicFramePr>
        <p:xfrm>
          <a:off x="467790" y="1124713"/>
          <a:ext cx="11223320" cy="45994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1660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11660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41403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Signaler une situation de difficulté d’accès aux droits ou aux soins concernant un assuré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680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817372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 de :</a:t>
                      </a:r>
                    </a:p>
                    <a:p>
                      <a:pPr lvl="1"/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Poser une question concernant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dossier complexe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Signaler une situation urgente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un signalement Mission Accompagnement Santé</a:t>
                      </a:r>
                      <a:r>
                        <a:rPr lang="fr-FR" sz="1400" b="1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1"/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Cette fonctionnalité ne permet pas l’envoi de document.</a:t>
                      </a:r>
                    </a:p>
                    <a:p>
                      <a:endParaRPr lang="fr-FR" sz="1200" b="0" i="0" u="none" strike="noStrike" kern="1200" baseline="0" dirty="0" smtClean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0" i="0" u="none" strike="noStrike" kern="1200" baseline="0" dirty="0" smtClean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1" i="1" u="none" strike="noStrike" kern="1200" baseline="0" dirty="0" smtClean="0">
                          <a:solidFill>
                            <a:srgbClr val="CC0066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La Mission Accompagnement Santé peut aider à accéder à une consultation avec un médecin généraliste mais </a:t>
                      </a:r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n’a aucun </a:t>
                      </a:r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pouvoir </a:t>
                      </a:r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pour désigner </a:t>
                      </a:r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un médecin traitant pour une personne.</a:t>
                      </a:r>
                    </a:p>
                    <a:p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Le patient a libre-choix de son médecin et le médecin a libre choix d’accepter ou non de se déclarer médecin traitant du</a:t>
                      </a:r>
                    </a:p>
                    <a:p>
                      <a:r>
                        <a:rPr lang="fr-FR" sz="1000" b="0" i="1" u="none" strike="noStrik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patient.</a:t>
                      </a:r>
                      <a:endParaRPr lang="fr-FR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éléments suivant dans la zone « Commentaire » :</a:t>
                      </a:r>
                    </a:p>
                    <a:p>
                      <a:pPr lvl="1"/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le dossier a déjà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 adressé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première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fois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 autre canal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préciser la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 d’envoi du dossier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la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modalité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 : suite rendez-vous</a:t>
                      </a:r>
                      <a:r>
                        <a:rPr lang="fr-FR" sz="1400" i="1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i="1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accueil, par courrier, par e-mail,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</a:t>
                      </a:r>
                      <a:r>
                        <a:rPr lang="fr-FR" sz="1400" i="1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Espace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Partenaires avec le numéro de demande…).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Compléter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informations de l’assuré avec l’identité du demandeur sur le formulaire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: rattachement enfant, nom du parent dans l’identification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l’assuré </a:t>
                      </a:r>
                      <a:r>
                        <a:rPr lang="fr-FR" sz="14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nom prénom et date de naissance de l’enfant).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 possible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d’apporter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éléments complémentaires ou d’annuler une demande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ayant le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statut « Nouveau »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 elle a été «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Prise en charge », aucune modification ne pourra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être apportée.</a:t>
                      </a:r>
                      <a:endParaRPr lang="fr-FR" sz="1400" dirty="0" smtClean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34963"/>
              </p:ext>
            </p:extLst>
          </p:nvPr>
        </p:nvGraphicFramePr>
        <p:xfrm>
          <a:off x="467790" y="1124713"/>
          <a:ext cx="11291394" cy="44685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45697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45697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3214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Demander un rendez-vous pour un assuré (1/2)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214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737043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 de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demander un rendez-vous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avec un conseiller de la </a:t>
                      </a:r>
                      <a:r>
                        <a:rPr lang="fr-FR" sz="1400" u="none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Cpam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b="0" u="sng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Cette</a:t>
                      </a:r>
                      <a:r>
                        <a:rPr lang="fr-FR" sz="1400" b="1" u="sng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sng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offre de service est destinée aux assurés rencontrant des difficultés dans l’utilisation des services en ligne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ne doit pas substituer aux modalités de prise de rendez-vous habituelles.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u="none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demandes concernent : </a:t>
                      </a: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u="sng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rendez-vous peuvent être </a:t>
                      </a:r>
                      <a:r>
                        <a:rPr lang="fr-FR" sz="1400" b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téléphoniques</a:t>
                      </a:r>
                      <a:r>
                        <a:rPr lang="fr-FR" sz="1400" b="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fr-FR" sz="1400" b="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physiques.</a:t>
                      </a:r>
                    </a:p>
                    <a:p>
                      <a:endParaRPr lang="fr-FR" sz="1400" b="0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éléments suivant dans la zone « Commentaire » :</a:t>
                      </a:r>
                    </a:p>
                    <a:p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 du rendez-vous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Disponibilité 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l’assuré pour le rendez-vous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S’il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s’agit d’un rendez-vous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physique ou téléphonique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interprète peut accompagner l’assuré lors 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rendez-vous.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400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Cpam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recontacte l’assuré avec le numéro suivant : 3646.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Possibilité 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recontacter l’assuré en présence du travailleur social en cas de rendez-vous</a:t>
                      </a:r>
                      <a:r>
                        <a:rPr lang="fr-FR" sz="1400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téléphonique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est également possible de se rendre dans les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accueils France Services (nouvelle fenêtre)"/>
                        </a:rPr>
                        <a:t>accueils France Services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être accompagné dans les démarches en ligne, imprimer des documents, avoir des informations générales…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98858"/>
              </p:ext>
            </p:extLst>
          </p:nvPr>
        </p:nvGraphicFramePr>
        <p:xfrm>
          <a:off x="1186100" y="3662226"/>
          <a:ext cx="4591598" cy="15193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14894">
                  <a:extLst>
                    <a:ext uri="{9D8B030D-6E8A-4147-A177-3AD203B41FA5}">
                      <a16:colId xmlns:a16="http://schemas.microsoft.com/office/drawing/2014/main" val="3067437491"/>
                    </a:ext>
                  </a:extLst>
                </a:gridCol>
                <a:gridCol w="2276704">
                  <a:extLst>
                    <a:ext uri="{9D8B030D-6E8A-4147-A177-3AD203B41FA5}">
                      <a16:colId xmlns:a16="http://schemas.microsoft.com/office/drawing/2014/main" val="3410298614"/>
                    </a:ext>
                  </a:extLst>
                </a:gridCol>
              </a:tblGrid>
              <a:tr h="333744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rgbClr val="CC0066"/>
                          </a:solidFill>
                        </a:rPr>
                        <a:t>- L’AME</a:t>
                      </a:r>
                      <a:endParaRPr lang="fr-FR" sz="1400" b="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rgbClr val="CC0066"/>
                          </a:solidFill>
                        </a:rPr>
                        <a:t>- La</a:t>
                      </a:r>
                      <a:r>
                        <a:rPr lang="fr-FR" sz="1400" b="0" baseline="0" dirty="0" smtClean="0">
                          <a:solidFill>
                            <a:srgbClr val="CC0066"/>
                          </a:solidFill>
                        </a:rPr>
                        <a:t> p</a:t>
                      </a:r>
                      <a:r>
                        <a:rPr lang="fr-FR" sz="1400" b="0" dirty="0" smtClean="0">
                          <a:solidFill>
                            <a:srgbClr val="CC0066"/>
                          </a:solidFill>
                        </a:rPr>
                        <a:t>ension d’invalidité</a:t>
                      </a:r>
                      <a:endParaRPr lang="fr-FR" sz="1400" b="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2500286"/>
                  </a:ext>
                </a:extLst>
              </a:tr>
              <a:tr h="333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- Les indemnités journalières</a:t>
                      </a:r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- Rentes</a:t>
                      </a:r>
                      <a:r>
                        <a:rPr lang="fr-FR" sz="1400" baseline="0" dirty="0" smtClean="0">
                          <a:solidFill>
                            <a:srgbClr val="CC0066"/>
                          </a:solidFill>
                        </a:rPr>
                        <a:t> AT/MP</a:t>
                      </a:r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516009"/>
                  </a:ext>
                </a:extLst>
              </a:tr>
              <a:tr h="333744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- La C2S</a:t>
                      </a:r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- Service Social</a:t>
                      </a:r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0905613"/>
                  </a:ext>
                </a:extLst>
              </a:tr>
              <a:tr h="466327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- Le </a:t>
                      </a:r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capital </a:t>
                      </a:r>
                      <a:r>
                        <a:rPr lang="fr-FR" sz="1400" dirty="0" smtClean="0">
                          <a:solidFill>
                            <a:srgbClr val="CC0066"/>
                          </a:solidFill>
                        </a:rPr>
                        <a:t>décès</a:t>
                      </a:r>
                    </a:p>
                    <a:p>
                      <a:endParaRPr lang="fr-FR" sz="1400" dirty="0">
                        <a:solidFill>
                          <a:srgbClr val="CC006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255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8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85807"/>
              </p:ext>
            </p:extLst>
          </p:nvPr>
        </p:nvGraphicFramePr>
        <p:xfrm>
          <a:off x="467790" y="1124713"/>
          <a:ext cx="11223320" cy="46007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1660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11660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40128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Demander un rendez-vous pour un assuré (2/2)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6442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833722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Rendez-vous au Centre d’Examen de Santé </a:t>
                      </a:r>
                      <a:endParaRPr lang="fr-FR" sz="1400" b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effectuer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bilan de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santé complet à partir de 5 ans tous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2 ans.</a:t>
                      </a: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Exemples d’examens 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réalisés lors du bilan de santé : </a:t>
                      </a: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Prise de sang</a:t>
                      </a:r>
                    </a:p>
                    <a:p>
                      <a:pPr marL="1200150" lvl="2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Analyse d’urines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Electrocardiogramme</a:t>
                      </a:r>
                      <a:endParaRPr lang="fr-FR" sz="1400" b="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Mesure de la taille et du poids</a:t>
                      </a:r>
                      <a:endParaRPr lang="fr-FR" sz="1400" b="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Mesure de la capacité respiratoire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Examen dentaire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Examen de la vue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Le patient est reçu par un conseiller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</a:rPr>
                        <a:t> de la </a:t>
                      </a:r>
                      <a:r>
                        <a:rPr lang="fr-FR" sz="1400" kern="1200" baseline="0" dirty="0" err="1" smtClean="0">
                          <a:solidFill>
                            <a:srgbClr val="003399"/>
                          </a:solidFill>
                          <a:effectLst/>
                        </a:rPr>
                        <a:t>Cpam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</a:rPr>
                        <a:t>, puis en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</a:rPr>
                        <a:t>consultation par un infirmier et ensuite par un médecin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Lieu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bilan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4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 Weimar 41000 Blois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éléments suivants dans la zone commentaire :</a:t>
                      </a:r>
                    </a:p>
                    <a:p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e-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de l’assuré.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N° de téléphone de l’assuré.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Disponibilités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souhaitées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est possible de réaliser </a:t>
                      </a:r>
                      <a:r>
                        <a:rPr lang="fr-FR" sz="1400" u="sng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seule demande pour plusieurs personnes d’une même famille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nom, prénom et date de naissance des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chaque personnes dans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zone « Commentaire ».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date et l’heure de la convocation seront rappelés sur la convocation.</a:t>
                      </a:r>
                    </a:p>
                    <a:p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Cette dernière sera adressée </a:t>
                      </a:r>
                      <a:r>
                        <a:rPr lang="fr-FR" sz="1400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e-mail, voie postale ou via Espace Partenaires si l’assuré est placé sous </a:t>
                      </a:r>
                      <a:r>
                        <a:rPr lang="fr-FR" sz="1400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tutelle ou qu’une procuration a été transmise à nos services au préalable.</a:t>
                      </a:r>
                      <a:endParaRPr lang="fr-FR" sz="1400" i="1" kern="120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1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95499"/>
              </p:ext>
            </p:extLst>
          </p:nvPr>
        </p:nvGraphicFramePr>
        <p:xfrm>
          <a:off x="467790" y="1124713"/>
          <a:ext cx="11223320" cy="44143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1660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11660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38362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Transmettre et / ou suivre un dossier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4966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664977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 l’envoi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le suivi des dossiers, 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Cela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concerne l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 demandes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L’ouverture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droits (affiliation)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changement de situation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 Médicale Etat (AME)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carte Vitale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arrêt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maladie, maternité et paternité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accident du travail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Complémentaire Santé Solidaire (C2S)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demande d’aide financière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L’invalidité 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 canal ne permet pas l’envoi des feuilles de soins ou factures de transports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Prioriser l’utilisation du format PDF.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Favoriser l’envoi d’une pièce jointe unique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 possible.</a:t>
                      </a: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endParaRPr lang="fr-FR" sz="1400" u="sng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demandes d’affiliation + C2S cumulées : sélectionner le motif suivant</a:t>
                      </a:r>
                      <a:r>
                        <a:rPr lang="fr-FR" sz="1400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 Ouverture de droits ».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demandes de rattachement enfant et les demandes de déclaration de grossesse :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sélectionner le motif « Ouverture de droits ».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Pour les demandes de rétroactivité AME ou C2S si les pièces nécessaires n’ont pas été fournies dans le dossier initial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sélectionner le motif AME ou C2S.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15654"/>
              </p:ext>
            </p:extLst>
          </p:nvPr>
        </p:nvGraphicFramePr>
        <p:xfrm>
          <a:off x="467790" y="1124713"/>
          <a:ext cx="11223320" cy="43470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1660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11660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37724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Demander un document pour un assuré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4384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604021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 de demander un document pour un assuré : </a:t>
                      </a:r>
                    </a:p>
                    <a:p>
                      <a:pPr lvl="0"/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Attestation de droits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Formulaire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carte Vitale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Certificat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provisoire 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CEAM (Carte</a:t>
                      </a: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Européenne)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Relevé d’indemnités journalières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Relevé de pension d’invalidité</a:t>
                      </a: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relatif à </a:t>
                      </a:r>
                      <a:r>
                        <a:rPr lang="fr-FR" sz="14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prévention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1400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document est systématiquement adressé </a:t>
                      </a:r>
                      <a:r>
                        <a:rPr lang="fr-FR" sz="1400" b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</a:t>
                      </a:r>
                      <a:r>
                        <a:rPr lang="fr-FR" sz="1400" b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l’assuré</a:t>
                      </a:r>
                      <a:r>
                        <a:rPr lang="fr-FR" sz="1400" b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fr-FR" sz="1000" b="0" i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présence d’un compte </a:t>
                      </a:r>
                      <a:r>
                        <a:rPr lang="fr-FR" sz="1000" b="0" i="1" u="none" kern="1200" baseline="0" dirty="0" err="1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Ameli</a:t>
                      </a:r>
                      <a:r>
                        <a:rPr lang="fr-FR" sz="1000" b="0" i="1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l’envoi se fait par messagerie sinon par voie postale.</a:t>
                      </a:r>
                      <a:endParaRPr lang="fr-FR" sz="1000" b="0" i="1" u="none" kern="1200" baseline="0" dirty="0" smtClean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b="0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Excepté si ce dernier est placé sous tutelle </a:t>
                      </a:r>
                      <a:r>
                        <a:rPr lang="fr-FR" sz="1400" b="0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fr-FR" sz="1400" b="0" u="none" kern="1200" baseline="0" dirty="0" smtClean="0">
                          <a:solidFill>
                            <a:srgbClr val="CC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qu’une procuration a été fournie à nos services au préalable, dans ce cas il sera adressé au mandataire.</a:t>
                      </a:r>
                      <a:endParaRPr lang="fr-FR" sz="1400" b="0" u="none" kern="1200" baseline="0" dirty="0">
                        <a:solidFill>
                          <a:srgbClr val="CC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informations nécessaires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période concernée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cela concerne 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bénéficiaire en particulier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u="none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67790" y="292450"/>
            <a:ext cx="11223320" cy="725543"/>
          </a:xfrm>
          <a:prstGeom prst="rect">
            <a:avLst/>
          </a:prstGeom>
          <a:solidFill>
            <a:srgbClr val="003399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bg1"/>
                </a:solidFill>
              </a:rPr>
              <a:t>LA GESTION DES OFFRES DE SERVICES ET MOTIFS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93156"/>
              </p:ext>
            </p:extLst>
          </p:nvPr>
        </p:nvGraphicFramePr>
        <p:xfrm>
          <a:off x="467790" y="1124713"/>
          <a:ext cx="11223320" cy="4237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1660">
                  <a:extLst>
                    <a:ext uri="{9D8B030D-6E8A-4147-A177-3AD203B41FA5}">
                      <a16:colId xmlns:a16="http://schemas.microsoft.com/office/drawing/2014/main" val="2576404813"/>
                    </a:ext>
                  </a:extLst>
                </a:gridCol>
                <a:gridCol w="5611660">
                  <a:extLst>
                    <a:ext uri="{9D8B030D-6E8A-4147-A177-3AD203B41FA5}">
                      <a16:colId xmlns:a16="http://schemas.microsoft.com/office/drawing/2014/main" val="3299573695"/>
                    </a:ext>
                  </a:extLst>
                </a:gridCol>
              </a:tblGrid>
              <a:tr h="36687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Contacter votre organisme d'assurance Maladie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1471"/>
                  </a:ext>
                </a:extLst>
              </a:tr>
              <a:tr h="33439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Fonctionnalités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Précision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fr-FR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20463"/>
                  </a:ext>
                </a:extLst>
              </a:tr>
              <a:tr h="3504968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Permet de poser des questions concernant</a:t>
                      </a:r>
                      <a:r>
                        <a:rPr lang="fr-FR" sz="1400" b="0" u="none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 :</a:t>
                      </a:r>
                    </a:p>
                    <a:p>
                      <a:pPr lvl="0"/>
                      <a:endParaRPr lang="fr-FR" sz="1400" b="0" u="none" baseline="0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Les offres de service de </a:t>
                      </a: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la </a:t>
                      </a:r>
                      <a:r>
                        <a:rPr lang="fr-FR" sz="1400" b="0" u="none" dirty="0" err="1" smtClean="0">
                          <a:solidFill>
                            <a:srgbClr val="003399"/>
                          </a:solidFill>
                          <a:latin typeface="+mn-lt"/>
                        </a:rPr>
                        <a:t>Cpam</a:t>
                      </a:r>
                      <a:endParaRPr lang="fr-FR" sz="1400" b="0" u="none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b="0" u="none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Gérer la convention de partenariat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b="0" u="none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Signaler des modifications du ou des compte(s) Gestionnaire(s) </a:t>
                      </a:r>
                      <a:r>
                        <a:rPr lang="fr-FR" sz="1400" b="0" u="none" dirty="0" smtClean="0">
                          <a:solidFill>
                            <a:srgbClr val="003399"/>
                          </a:solidFill>
                          <a:latin typeface="+mn-lt"/>
                        </a:rPr>
                        <a:t>de Espace Partenaires </a:t>
                      </a:r>
                      <a:endParaRPr lang="fr-FR" sz="1400" b="0" u="none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fr-FR" sz="1400" b="0" u="none" dirty="0" smtClean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la zone « Commentaire »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400" u="none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 n’est pas le technicien formulant la demande 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indiquer 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 et prénom de l’interlocuteur demandant à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u="none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être</a:t>
                      </a: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contacté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Préciser le moyen de contact : e-mail, contact téléphonique…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400" u="none" kern="1200" baseline="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u="none" kern="1200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Indiquer les disponibilités du demandeur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1253</Words>
  <Application>Microsoft Office PowerPoint</Application>
  <PresentationFormat>Grand écran</PresentationFormat>
  <Paragraphs>189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OFFRES DE SERVICES ET MOTIFS</dc:title>
  <dc:creator>THLANG LYNA (CPAM LOIR-ET-CHER)</dc:creator>
  <cp:lastModifiedBy>DUHAMEL VALERIE (CPAM LOIR-ET-CHER)</cp:lastModifiedBy>
  <cp:revision>93</cp:revision>
  <dcterms:created xsi:type="dcterms:W3CDTF">2024-08-20T11:47:22Z</dcterms:created>
  <dcterms:modified xsi:type="dcterms:W3CDTF">2025-01-06T10:58:10Z</dcterms:modified>
</cp:coreProperties>
</file>